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47" roundtripDataSignature="AMtx7mhxaSpdLMhBi0YNUPdz/+FmsIhxs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20" Type="http://schemas.openxmlformats.org/officeDocument/2006/relationships/slide" Target="slides/slide1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22" Type="http://schemas.openxmlformats.org/officeDocument/2006/relationships/slide" Target="slides/slide18.xml"/><Relationship Id="rId44" Type="http://schemas.openxmlformats.org/officeDocument/2006/relationships/slide" Target="slides/slide40.xml"/><Relationship Id="rId21" Type="http://schemas.openxmlformats.org/officeDocument/2006/relationships/slide" Target="slides/slide17.xml"/><Relationship Id="rId43" Type="http://schemas.openxmlformats.org/officeDocument/2006/relationships/slide" Target="slides/slide39.xml"/><Relationship Id="rId24" Type="http://schemas.openxmlformats.org/officeDocument/2006/relationships/slide" Target="slides/slide20.xml"/><Relationship Id="rId46" Type="http://schemas.openxmlformats.org/officeDocument/2006/relationships/slide" Target="slides/slide42.xml"/><Relationship Id="rId23" Type="http://schemas.openxmlformats.org/officeDocument/2006/relationships/slide" Target="slides/slide19.xml"/><Relationship Id="rId45" Type="http://schemas.openxmlformats.org/officeDocument/2006/relationships/slide" Target="slides/slide41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47" Type="http://customschemas.google.com/relationships/presentationmetadata" Target="metadata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slide" Target="slides/slide31.xml"/><Relationship Id="rId12" Type="http://schemas.openxmlformats.org/officeDocument/2006/relationships/slide" Target="slides/slide8.xml"/><Relationship Id="rId34" Type="http://schemas.openxmlformats.org/officeDocument/2006/relationships/slide" Target="slides/slide30.xml"/><Relationship Id="rId15" Type="http://schemas.openxmlformats.org/officeDocument/2006/relationships/slide" Target="slides/slide11.xml"/><Relationship Id="rId37" Type="http://schemas.openxmlformats.org/officeDocument/2006/relationships/slide" Target="slides/slide33.xml"/><Relationship Id="rId14" Type="http://schemas.openxmlformats.org/officeDocument/2006/relationships/slide" Target="slides/slide10.xml"/><Relationship Id="rId36" Type="http://schemas.openxmlformats.org/officeDocument/2006/relationships/slide" Target="slides/slide32.xml"/><Relationship Id="rId17" Type="http://schemas.openxmlformats.org/officeDocument/2006/relationships/slide" Target="slides/slide13.xml"/><Relationship Id="rId39" Type="http://schemas.openxmlformats.org/officeDocument/2006/relationships/slide" Target="slides/slide35.xml"/><Relationship Id="rId16" Type="http://schemas.openxmlformats.org/officeDocument/2006/relationships/slide" Target="slides/slide12.xml"/><Relationship Id="rId38" Type="http://schemas.openxmlformats.org/officeDocument/2006/relationships/slide" Target="slides/slide34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de-DE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5" name="Google Shape;175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1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3" name="Google Shape;213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7" name="Google Shape;277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1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9" name="Google Shape;289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1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c8dc0dbedd_1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3" name="Google Shape;303;gc8dc0dbedd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Raum größen, positionen, objekte</a:t>
            </a:r>
            <a:endParaRPr/>
          </a:p>
        </p:txBody>
      </p:sp>
      <p:sp>
        <p:nvSpPr>
          <p:cNvPr id="331" name="Google Shape;331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p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c8f9b3f225_1_10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c8f9b3f225_1_10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gc8f9b3f225_1_10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c8fdcf5617_2_3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" name="Google Shape;405;gc8fdcf5617_2_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c8fdcf5617_2_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c8fdcf5617_2_4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gc8fdcf5617_2_4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Google Shape;432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c8f9b3f225_1_7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c8f9b3f225_1_7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gc8f9b3f225_1_7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c8f9b3f225_1_1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c8f9b3f225_1_1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gc8f9b3f225_1_11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c8f9b3f225_1_16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c8f9b3f225_1_16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3" name="Google Shape;483;gc8f9b3f225_1_16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c8fdcf5617_2_6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c8fdcf5617_2_6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gc8fdcf5617_2_6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c8f9b3f225_4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c8f9b3f225_4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c8f9b3f225_4_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c8f9b3f225_4_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8" name="Google Shape;518;gc8f9b3f225_4_1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c8f9b3f225_4_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c8f9b3f225_4_3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5" name="Google Shape;525;gc8f9b3f225_4_3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c8e371effd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c8e371effd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c8e371effd_4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c8e371effd_4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c8e371effd_4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gc8e371effd_4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c8e371effd_4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c8e371effd_4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c8f9b3f225_4_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" name="Google Shape;567;gc8f9b3f225_4_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8" name="Google Shape;568;gc8f9b3f225_4_2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c8f9b3f225_4_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9" name="Google Shape;579;gc8f9b3f225_4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0" name="Google Shape;580;gc8f9b3f225_4_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c8f9b3f225_1_1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8" name="Google Shape;588;gc8f9b3f225_1_14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9" name="Google Shape;589;gc8f9b3f225_1_14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2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7" name="Google Shape;597;p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3" name="Google Shape;603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8" name="Google Shape;638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3" name="Google Shape;143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2" name="Google Shape;162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zitiv titlu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9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9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2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ine cu legendă" type="picTx">
  <p:cSld name="PICTURE_WITH_CAPTION_TEX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38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38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" name="Google Shape;72;p38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3" name="Google Shape;73;p3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3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3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vertical și titlu" type="vertTx">
  <p:cSld name="VERTICAL_TEX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3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39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9" name="Google Shape;79;p3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3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3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u vertical și text" type="vertTitleAndTx">
  <p:cSld name="VERTICAL_TITLE_AND_VERTICAL_TEXT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40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40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5" name="Google Shape;85;p4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4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4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u și conținu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0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3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3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3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1"/>
          <p:cNvSpPr txBox="1"/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9" name="Google Shape;29;p31"/>
          <p:cNvSpPr txBox="1"/>
          <p:nvPr>
            <p:ph idx="1" type="body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indent="-3175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indent="-3175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indent="-3175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indent="-317500" lvl="4" marL="22860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indent="-317500" lvl="5" marL="2743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30" name="Google Shape;30;p31"/>
          <p:cNvSpPr txBox="1"/>
          <p:nvPr>
            <p:ph idx="12" type="sldNum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algn="r"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ntet secțiune" type="secHead">
  <p:cSld name="SECTION_HEADER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32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32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4" name="Google Shape;34;p3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3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3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uă tipuri de conținut" type="twoObj">
  <p:cSld name="TWO_OBJECTS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33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33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1" name="Google Shape;41;p3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3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3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ție" type="twoTxTwoObj">
  <p:cSld name="TWO_OBJECTS_WITH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34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34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7" name="Google Shape;47;p34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" name="Google Shape;48;p34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9" name="Google Shape;49;p34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0" name="Google Shape;50;p3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3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3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ar titlu" type="titleOnly">
  <p:cSld name="TITLE_ONL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3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3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3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3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ecompletat" type="blank">
  <p:cSld name="BLANK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3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3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ținut cu legendă" type="objTx">
  <p:cSld name="OBJECT_WITH_CAPTIO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37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37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5" name="Google Shape;65;p37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6" name="Google Shape;66;p3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3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3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28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2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2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2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gif"/><Relationship Id="rId4" Type="http://schemas.openxmlformats.org/officeDocument/2006/relationships/image" Target="../media/image3.gif"/><Relationship Id="rId5" Type="http://schemas.openxmlformats.org/officeDocument/2006/relationships/image" Target="../media/image12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3.png"/><Relationship Id="rId4" Type="http://schemas.openxmlformats.org/officeDocument/2006/relationships/image" Target="../media/image2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5.png"/><Relationship Id="rId4" Type="http://schemas.openxmlformats.org/officeDocument/2006/relationships/image" Target="../media/image27.png"/><Relationship Id="rId5" Type="http://schemas.openxmlformats.org/officeDocument/2006/relationships/image" Target="../media/image50.png"/><Relationship Id="rId6" Type="http://schemas.openxmlformats.org/officeDocument/2006/relationships/image" Target="../media/image25.png"/><Relationship Id="rId7" Type="http://schemas.openxmlformats.org/officeDocument/2006/relationships/image" Target="../media/image2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6.png"/><Relationship Id="rId6" Type="http://schemas.openxmlformats.org/officeDocument/2006/relationships/image" Target="../media/image36.png"/><Relationship Id="rId7" Type="http://schemas.openxmlformats.org/officeDocument/2006/relationships/image" Target="../media/image3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2.png"/><Relationship Id="rId4" Type="http://schemas.openxmlformats.org/officeDocument/2006/relationships/image" Target="../media/image2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4.png"/><Relationship Id="rId4" Type="http://schemas.openxmlformats.org/officeDocument/2006/relationships/image" Target="../media/image3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9.png"/><Relationship Id="rId4" Type="http://schemas.openxmlformats.org/officeDocument/2006/relationships/image" Target="../media/image33.png"/><Relationship Id="rId5" Type="http://schemas.openxmlformats.org/officeDocument/2006/relationships/image" Target="../media/image41.png"/><Relationship Id="rId6" Type="http://schemas.openxmlformats.org/officeDocument/2006/relationships/image" Target="../media/image43.png"/><Relationship Id="rId7" Type="http://schemas.openxmlformats.org/officeDocument/2006/relationships/image" Target="../media/image40.png"/><Relationship Id="rId8" Type="http://schemas.openxmlformats.org/officeDocument/2006/relationships/image" Target="../media/image4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5.png"/><Relationship Id="rId4" Type="http://schemas.openxmlformats.org/officeDocument/2006/relationships/image" Target="../media/image27.png"/><Relationship Id="rId5" Type="http://schemas.openxmlformats.org/officeDocument/2006/relationships/image" Target="../media/image50.png"/><Relationship Id="rId6" Type="http://schemas.openxmlformats.org/officeDocument/2006/relationships/image" Target="../media/image2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1.png"/><Relationship Id="rId4" Type="http://schemas.openxmlformats.org/officeDocument/2006/relationships/image" Target="../media/image47.png"/><Relationship Id="rId5" Type="http://schemas.openxmlformats.org/officeDocument/2006/relationships/image" Target="../media/image49.png"/><Relationship Id="rId6" Type="http://schemas.openxmlformats.org/officeDocument/2006/relationships/image" Target="../media/image56.png"/><Relationship Id="rId7" Type="http://schemas.openxmlformats.org/officeDocument/2006/relationships/image" Target="../media/image5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4.png"/><Relationship Id="rId4" Type="http://schemas.openxmlformats.org/officeDocument/2006/relationships/image" Target="../media/image48.png"/><Relationship Id="rId5" Type="http://schemas.openxmlformats.org/officeDocument/2006/relationships/image" Target="../media/image45.png"/><Relationship Id="rId6" Type="http://schemas.openxmlformats.org/officeDocument/2006/relationships/image" Target="../media/image5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7.png"/><Relationship Id="rId4" Type="http://schemas.openxmlformats.org/officeDocument/2006/relationships/image" Target="../media/image4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73.png"/><Relationship Id="rId4" Type="http://schemas.openxmlformats.org/officeDocument/2006/relationships/image" Target="../media/image62.png"/><Relationship Id="rId5" Type="http://schemas.openxmlformats.org/officeDocument/2006/relationships/image" Target="../media/image58.png"/><Relationship Id="rId6" Type="http://schemas.openxmlformats.org/officeDocument/2006/relationships/image" Target="../media/image5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9.png"/><Relationship Id="rId4" Type="http://schemas.openxmlformats.org/officeDocument/2006/relationships/image" Target="../media/image6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69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66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61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70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65.png"/><Relationship Id="rId4" Type="http://schemas.openxmlformats.org/officeDocument/2006/relationships/image" Target="../media/image72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63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7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9.png"/><Relationship Id="rId4" Type="http://schemas.openxmlformats.org/officeDocument/2006/relationships/image" Target="../media/image20.png"/></Relationships>
</file>

<file path=ppt/slides/_rels/slide40.xml.rels><?xml version="1.0" encoding="UTF-8" standalone="yes"?><Relationships xmlns="http://schemas.openxmlformats.org/package/2006/relationships"><Relationship Id="rId11" Type="http://schemas.openxmlformats.org/officeDocument/2006/relationships/hyperlink" Target="https://github.com/ninia/jep" TargetMode="External"/><Relationship Id="rId10" Type="http://schemas.openxmlformats.org/officeDocument/2006/relationships/hyperlink" Target="https://stackoverflow.com/questions/42693624/euler-angle-to-quaternion-conversion-in-java" TargetMode="External"/><Relationship Id="rId13" Type="http://schemas.openxmlformats.org/officeDocument/2006/relationships/hyperlink" Target="https://github.com/brownvc/deep-synth/" TargetMode="External"/><Relationship Id="rId12" Type="http://schemas.openxmlformats.org/officeDocument/2006/relationships/hyperlink" Target="https://github.com/janlycka/suncg_shapenet_tool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hyperlink" Target="https://www.researchgate.net/publication/333135099_A_Survey_of_3D_Indoor_Scene_Synthesis" TargetMode="External"/><Relationship Id="rId4" Type="http://schemas.openxmlformats.org/officeDocument/2006/relationships/hyperlink" Target="https://arxiv.org/pdf/1811.12463.pdf" TargetMode="External"/><Relationship Id="rId9" Type="http://schemas.openxmlformats.org/officeDocument/2006/relationships/hyperlink" Target="https://en.wikipedia.org/wiki/Conversion_between_quaternions_and_Euler_angles" TargetMode="External"/><Relationship Id="rId5" Type="http://schemas.openxmlformats.org/officeDocument/2006/relationships/hyperlink" Target="https://arxiv.org/pdf/1807.09193.pdf" TargetMode="External"/><Relationship Id="rId6" Type="http://schemas.openxmlformats.org/officeDocument/2006/relationships/hyperlink" Target="https://kwang-ether.github.io/pdf/deepsynth.pdf" TargetMode="External"/><Relationship Id="rId7" Type="http://schemas.openxmlformats.org/officeDocument/2006/relationships/hyperlink" Target="https://maruitx.github.io/project/adise/" TargetMode="External"/><Relationship Id="rId8" Type="http://schemas.openxmlformats.org/officeDocument/2006/relationships/hyperlink" Target="http://graphics.stanford.edu/projects/actsynth/" TargetMode="Externa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68.png"/><Relationship Id="rId4" Type="http://schemas.openxmlformats.org/officeDocument/2006/relationships/image" Target="../media/image64.png"/><Relationship Id="rId5" Type="http://schemas.openxmlformats.org/officeDocument/2006/relationships/image" Target="../media/image74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6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10.png"/><Relationship Id="rId5" Type="http://schemas.openxmlformats.org/officeDocument/2006/relationships/image" Target="../media/image15.png"/><Relationship Id="rId6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Relationship Id="rId4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Relationship Id="rId4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Relationship Id="rId4" Type="http://schemas.openxmlformats.org/officeDocument/2006/relationships/image" Target="../media/image14.png"/><Relationship Id="rId5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"/>
          <p:cNvSpPr txBox="1"/>
          <p:nvPr>
            <p:ph type="ctrTitle"/>
          </p:nvPr>
        </p:nvSpPr>
        <p:spPr>
          <a:xfrm>
            <a:off x="1524000" y="1122363"/>
            <a:ext cx="9144000" cy="247967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de-DE">
                <a:latin typeface="Arial"/>
                <a:ea typeface="Arial"/>
                <a:cs typeface="Arial"/>
                <a:sym typeface="Arial"/>
              </a:rPr>
              <a:t>Raumerzeugung</a:t>
            </a:r>
            <a:br>
              <a:rPr lang="de-DE">
                <a:latin typeface="Arial"/>
                <a:ea typeface="Arial"/>
                <a:cs typeface="Arial"/>
                <a:sym typeface="Arial"/>
              </a:rPr>
            </a:br>
            <a:r>
              <a:rPr lang="de-DE">
                <a:latin typeface="Arial"/>
                <a:ea typeface="Arial"/>
                <a:cs typeface="Arial"/>
                <a:sym typeface="Arial"/>
              </a:rPr>
              <a:t>+</a:t>
            </a:r>
            <a:br>
              <a:rPr lang="de-DE">
                <a:latin typeface="Arial"/>
                <a:ea typeface="Arial"/>
                <a:cs typeface="Arial"/>
                <a:sym typeface="Arial"/>
              </a:rPr>
            </a:br>
            <a:r>
              <a:rPr lang="de-DE">
                <a:latin typeface="Arial"/>
                <a:ea typeface="Arial"/>
                <a:cs typeface="Arial"/>
                <a:sym typeface="Arial"/>
              </a:rPr>
              <a:t>Optimierung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1"/>
          <p:cNvSpPr txBox="1"/>
          <p:nvPr>
            <p:ph idx="1" type="subTitle"/>
          </p:nvPr>
        </p:nvSpPr>
        <p:spPr>
          <a:xfrm>
            <a:off x="7623425" y="4282790"/>
            <a:ext cx="3044575" cy="14528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de-DE" sz="3200"/>
              <a:t>Alexandru Barsan</a:t>
            </a:r>
            <a:endParaRPr sz="3200"/>
          </a:p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de-DE" sz="3200"/>
              <a:t>Dayana Khadush</a:t>
            </a:r>
            <a:endParaRPr sz="3200"/>
          </a:p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de-DE" sz="3200"/>
              <a:t>Jan Lycka</a:t>
            </a:r>
            <a:endParaRPr sz="32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2924" y="4251147"/>
            <a:ext cx="11174210" cy="1680210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10"/>
          <p:cNvSpPr txBox="1"/>
          <p:nvPr/>
        </p:nvSpPr>
        <p:spPr>
          <a:xfrm>
            <a:off x="542924" y="5647690"/>
            <a:ext cx="10155151" cy="567334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1" lang="de-DE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Deep-Synth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de-DE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Quelle: Kai Wang, Manolis S., Angel X. C., Daniel R. Deep Convolutional Priors for Indoor Scene Synthesis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10"/>
          <p:cNvSpPr txBox="1"/>
          <p:nvPr/>
        </p:nvSpPr>
        <p:spPr>
          <a:xfrm>
            <a:off x="838201" y="365125"/>
            <a:ext cx="4833134" cy="9499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</a:pPr>
            <a:r>
              <a:rPr b="1" lang="de-DE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3. Deep Synth</a:t>
            </a:r>
            <a:br>
              <a:rPr b="1" lang="de-DE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de-DE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de-DE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Was es ist und wie es funktioniert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10"/>
          <p:cNvSpPr txBox="1"/>
          <p:nvPr/>
        </p:nvSpPr>
        <p:spPr>
          <a:xfrm>
            <a:off x="838201" y="1314191"/>
            <a:ext cx="11353799" cy="28623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lang="de-DE" sz="180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ist ein </a:t>
            </a:r>
            <a:r>
              <a:rPr lang="de-DE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</a:t>
            </a:r>
            <a:r>
              <a:rPr b="0" lang="de-DE" sz="180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eometrie basiertes</a:t>
            </a:r>
            <a:r>
              <a:rPr lang="de-DE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Ansatz gebaut auf ein</a:t>
            </a:r>
            <a:r>
              <a:rPr b="0" lang="de-DE" sz="180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Convolutional </a:t>
            </a:r>
            <a:r>
              <a:rPr lang="de-DE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r>
              <a:rPr b="0" lang="de-DE" sz="180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eural </a:t>
            </a:r>
            <a:r>
              <a:rPr lang="de-DE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r>
              <a:rPr b="0" lang="de-DE" sz="180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etwork für indoor Szenen Synthese, das aus 3 Teile besteht:</a:t>
            </a:r>
            <a:endParaRPr/>
          </a:p>
          <a:p>
            <a:pPr indent="-342900" lvl="0" marL="8890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urier New"/>
              <a:buChar char="o"/>
            </a:pPr>
            <a:r>
              <a:rPr b="0" lang="de-DE" sz="180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continue predictor</a:t>
            </a:r>
            <a:endParaRPr/>
          </a:p>
          <a:p>
            <a:pPr indent="-342900" lvl="0" marL="8890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urier New"/>
              <a:buChar char="o"/>
            </a:pPr>
            <a:r>
              <a:rPr b="0" lang="de-DE" sz="180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location-category predictor</a:t>
            </a:r>
            <a:endParaRPr/>
          </a:p>
          <a:p>
            <a:pPr indent="-342900" lvl="0" marL="8890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urier New"/>
              <a:buChar char="o"/>
            </a:pPr>
            <a:r>
              <a:rPr b="0" lang="de-DE" sz="180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instance-orientation predictor</a:t>
            </a:r>
            <a:endParaRPr/>
          </a:p>
          <a:p>
            <a:pPr indent="0" lvl="0" marL="5461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u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de-DE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ist e</a:t>
            </a:r>
            <a:r>
              <a:rPr b="0" i="0" lang="de-DE" sz="180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 Iteratives Modell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de-DE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r>
              <a:rPr b="0" lang="de-DE" sz="180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enützt den Datensatz SUNCG (3D-Innenraumszenen) als Input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de-DE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r>
              <a:rPr b="0" i="0" lang="de-DE" sz="180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rlernt die Positionierung, Rotierung und Anzahl von Möbelstück aus dem Datensatz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de-DE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r>
              <a:rPr b="0" i="0" lang="de-DE" sz="180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immt leere Innenräume aus dem Datensatz und bestückt sie weiter mit Möbel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1"/>
          <p:cNvSpPr txBox="1"/>
          <p:nvPr/>
        </p:nvSpPr>
        <p:spPr>
          <a:xfrm>
            <a:off x="838200" y="1442302"/>
            <a:ext cx="8293814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1" i="0" lang="de-DE" sz="160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Struktur</a:t>
            </a:r>
            <a:r>
              <a:rPr i="0" lang="de-DE" sz="160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- 4 Hauptkategorien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i="0" lang="de-DE" sz="160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45k Häuser, 45k Räume, 2,5k Objekte, 600 Texturen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11"/>
          <p:cNvSpPr txBox="1"/>
          <p:nvPr/>
        </p:nvSpPr>
        <p:spPr>
          <a:xfrm>
            <a:off x="838201" y="2385288"/>
            <a:ext cx="2139594" cy="13542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de-DE" sz="180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Haus</a:t>
            </a:r>
            <a:r>
              <a:rPr b="0" i="0" lang="de-DE" sz="180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b="0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0160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b="0" i="0" lang="de-DE" sz="160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JSON-Datei</a:t>
            </a:r>
            <a:endParaRPr/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b="0" i="0" lang="de-DE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Raumtypen</a:t>
            </a:r>
            <a:endParaRPr/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b="0" i="0" lang="de-DE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Materialen</a:t>
            </a:r>
            <a:endParaRPr/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b="0" i="0" lang="de-DE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BBox, Nodes</a:t>
            </a:r>
            <a:endParaRPr/>
          </a:p>
        </p:txBody>
      </p:sp>
      <p:sp>
        <p:nvSpPr>
          <p:cNvPr id="188" name="Google Shape;188;p11"/>
          <p:cNvSpPr txBox="1"/>
          <p:nvPr/>
        </p:nvSpPr>
        <p:spPr>
          <a:xfrm>
            <a:off x="2966235" y="2384372"/>
            <a:ext cx="4758220" cy="21236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de-DE" sz="180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Raum</a:t>
            </a:r>
            <a:r>
              <a:rPr b="0" i="0" lang="de-DE" sz="180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b="0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0160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b="0" i="0" lang="de-DE" sz="160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Mehrere Objekte (Boden, Decke, Fenster...)</a:t>
            </a:r>
            <a:endParaRPr/>
          </a:p>
          <a:p>
            <a:pPr indent="-10160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b="0" i="0" lang="de-DE" sz="160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MTL-Datei</a:t>
            </a:r>
            <a:endParaRPr/>
          </a:p>
          <a:p>
            <a:pPr indent="-342900" lvl="1" marL="8001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ourier New"/>
              <a:buChar char="o"/>
            </a:pPr>
            <a:r>
              <a:rPr b="0" i="0" lang="de-DE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Metadata (id, Raumtyp zB. Schlafzimmer)</a:t>
            </a:r>
            <a:endParaRPr/>
          </a:p>
          <a:p>
            <a:pPr indent="-10160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b="0" i="0" lang="de-DE" sz="160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OBJ-Datei</a:t>
            </a:r>
            <a:endParaRPr/>
          </a:p>
          <a:p>
            <a:pPr indent="-342900" lvl="1" marL="8001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ourier New"/>
              <a:buChar char="o"/>
            </a:pPr>
            <a:r>
              <a:rPr b="0" i="0" lang="de-DE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3D-Data</a:t>
            </a:r>
            <a:endParaRPr/>
          </a:p>
          <a:p>
            <a:pPr indent="-342900" lvl="2" marL="12573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Char char="−"/>
            </a:pPr>
            <a:r>
              <a:rPr b="0" i="0" lang="de-DE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Dimensionen</a:t>
            </a:r>
            <a:endParaRPr/>
          </a:p>
          <a:p>
            <a:pPr indent="-342900" lvl="2" marL="12573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Char char="−"/>
            </a:pPr>
            <a:r>
              <a:rPr b="0" i="0" lang="de-DE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Texturen</a:t>
            </a:r>
            <a:endParaRPr/>
          </a:p>
        </p:txBody>
      </p:sp>
      <p:sp>
        <p:nvSpPr>
          <p:cNvPr id="189" name="Google Shape;189;p11"/>
          <p:cNvSpPr txBox="1"/>
          <p:nvPr/>
        </p:nvSpPr>
        <p:spPr>
          <a:xfrm>
            <a:off x="7629845" y="4852429"/>
            <a:ext cx="3987659" cy="8617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de-DE" sz="180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Anwedgunsmodelle: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Char char="−"/>
            </a:pPr>
            <a:r>
              <a:rPr b="0" i="0" lang="de-DE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GRAINS</a:t>
            </a:r>
            <a:endParaRPr/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Char char="−"/>
            </a:pPr>
            <a:r>
              <a:rPr b="0" i="0" lang="de-DE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Deep-Synth</a:t>
            </a:r>
            <a:endParaRPr/>
          </a:p>
        </p:txBody>
      </p:sp>
      <p:sp>
        <p:nvSpPr>
          <p:cNvPr id="190" name="Google Shape;190;p11"/>
          <p:cNvSpPr txBox="1"/>
          <p:nvPr/>
        </p:nvSpPr>
        <p:spPr>
          <a:xfrm>
            <a:off x="838200" y="4217797"/>
            <a:ext cx="2735495" cy="25853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de-DE" sz="180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Textur</a:t>
            </a:r>
            <a:r>
              <a:rPr b="0" i="0" lang="de-DE" sz="180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b="0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0160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b="0" i="0" lang="de-DE" sz="160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JPG-Datei</a:t>
            </a:r>
            <a:endParaRPr/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b="0" i="0" lang="de-DE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zB bricks.jpg</a:t>
            </a:r>
            <a:endParaRPr/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b="0" i="0" lang="de-DE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zB carpet.jpg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841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841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1" name="Google Shape;191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84877" y="5083671"/>
            <a:ext cx="599755" cy="5997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84877" y="6020180"/>
            <a:ext cx="599755" cy="599755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11"/>
          <p:cNvSpPr txBox="1"/>
          <p:nvPr/>
        </p:nvSpPr>
        <p:spPr>
          <a:xfrm>
            <a:off x="3501775" y="4450520"/>
            <a:ext cx="3987659" cy="16004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de-DE" sz="180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Objekt</a:t>
            </a:r>
            <a:r>
              <a:rPr b="0" i="0" lang="de-DE" sz="180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b="0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0160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b="0" i="0" lang="de-DE" sz="160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MTL-Datei</a:t>
            </a:r>
            <a:endParaRPr/>
          </a:p>
          <a:p>
            <a:pPr indent="-10160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b="0" i="0" lang="de-DE" sz="160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OBJ-Datei</a:t>
            </a:r>
            <a:endParaRPr/>
          </a:p>
          <a:p>
            <a:pPr indent="-10160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b="0" i="0" lang="de-DE" sz="160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OBJ-VHACD-Datei</a:t>
            </a:r>
            <a:endParaRPr/>
          </a:p>
          <a:p>
            <a:pPr indent="-342900" lvl="1" marL="8001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ourier New"/>
              <a:buChar char="o"/>
            </a:pPr>
            <a:r>
              <a:rPr b="0" i="0" lang="de-DE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3D-Polygone des Objekts</a:t>
            </a:r>
            <a:endParaRPr/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de-DE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		z.B. Lampe</a:t>
            </a:r>
            <a:endParaRPr/>
          </a:p>
        </p:txBody>
      </p:sp>
      <p:sp>
        <p:nvSpPr>
          <p:cNvPr id="194" name="Google Shape;194;p11"/>
          <p:cNvSpPr txBox="1"/>
          <p:nvPr/>
        </p:nvSpPr>
        <p:spPr>
          <a:xfrm>
            <a:off x="7724455" y="2384372"/>
            <a:ext cx="3987659" cy="16004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de-DE" sz="180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Objekt</a:t>
            </a:r>
            <a:r>
              <a:rPr b="0" i="0" lang="de-DE" sz="180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b="0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0160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b="0" i="0" lang="de-DE" sz="160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MTL-Datei</a:t>
            </a:r>
            <a:endParaRPr/>
          </a:p>
          <a:p>
            <a:pPr indent="-10160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b="0" i="0" lang="de-DE" sz="160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OBJ-Datei</a:t>
            </a:r>
            <a:endParaRPr/>
          </a:p>
          <a:p>
            <a:pPr indent="-10160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b="0" i="0" lang="de-DE" sz="160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OBJ-VHACD-Datei</a:t>
            </a:r>
            <a:endParaRPr/>
          </a:p>
          <a:p>
            <a:pPr indent="-342900" lvl="1" marL="8001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ourier New"/>
              <a:buChar char="o"/>
            </a:pPr>
            <a:r>
              <a:rPr b="0" i="0" lang="de-DE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3D-Polygone des Objekts</a:t>
            </a:r>
            <a:endParaRPr/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de-DE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		z.B. Lampe</a:t>
            </a:r>
            <a:endParaRPr/>
          </a:p>
        </p:txBody>
      </p:sp>
      <p:sp>
        <p:nvSpPr>
          <p:cNvPr id="195" name="Google Shape;195;p11"/>
          <p:cNvSpPr txBox="1"/>
          <p:nvPr/>
        </p:nvSpPr>
        <p:spPr>
          <a:xfrm>
            <a:off x="838200" y="365125"/>
            <a:ext cx="5449583" cy="9499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</a:pPr>
            <a:r>
              <a:rPr b="1" lang="de-DE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3. SUNCG</a:t>
            </a:r>
            <a:br>
              <a:rPr b="1" lang="de-DE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de-DE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de-DE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Ein Datensatz beschrifteter 3D-Voxel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0111" y="1530904"/>
            <a:ext cx="3575782" cy="357578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08109" y="1530902"/>
            <a:ext cx="3575782" cy="357578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326108" y="1530903"/>
            <a:ext cx="3575782" cy="3575782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12"/>
          <p:cNvSpPr txBox="1"/>
          <p:nvPr/>
        </p:nvSpPr>
        <p:spPr>
          <a:xfrm>
            <a:off x="290111" y="5352727"/>
            <a:ext cx="8477787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de-DE" sz="160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Quelle: </a:t>
            </a:r>
            <a:r>
              <a:rPr lang="de-DE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Generiert mit Deep-Synth au</a:t>
            </a:r>
            <a:r>
              <a:rPr lang="de-DE" sz="1600">
                <a:solidFill>
                  <a:schemeClr val="dk1"/>
                </a:solidFill>
              </a:rPr>
              <a:t>f</a:t>
            </a:r>
            <a:r>
              <a:rPr lang="de-DE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dem SUNCG Datensatz</a:t>
            </a:r>
            <a:endParaRPr b="0"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12"/>
          <p:cNvSpPr txBox="1"/>
          <p:nvPr/>
        </p:nvSpPr>
        <p:spPr>
          <a:xfrm>
            <a:off x="838200" y="365125"/>
            <a:ext cx="5449583" cy="9499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</a:pPr>
            <a:r>
              <a:rPr b="1" i="0" lang="de-DE" sz="240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3. DeepSynth:</a:t>
            </a:r>
            <a:br>
              <a:rPr b="1" lang="de-DE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de-DE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de-DE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Beispielszenen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3"/>
          <p:cNvSpPr txBox="1"/>
          <p:nvPr/>
        </p:nvSpPr>
        <p:spPr>
          <a:xfrm>
            <a:off x="838200" y="1501164"/>
            <a:ext cx="11013900" cy="28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</a:pPr>
            <a:r>
              <a:rPr lang="de-DE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Raum Optimierung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arenBoth"/>
            </a:pPr>
            <a:r>
              <a:rPr b="0" i="0" lang="de-DE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UIMA-Dokumente in SceneSynth-Format konvertieren.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arenBoth"/>
            </a:pPr>
            <a:r>
              <a:rPr b="0" i="0" lang="de-DE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SceneSynth soll auf Basis dieser weitere Objekte erzeugen.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arenBoth"/>
            </a:pPr>
            <a:r>
              <a:rPr b="0" i="0" lang="de-DE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Die Objekte wieder einlesen und dem UIMA-Dokument hinzufügen. 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</a:pPr>
            <a:r>
              <a:rPr lang="de-DE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Raumerzeugung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210" name="Google Shape;210;p13"/>
          <p:cNvSpPr txBox="1"/>
          <p:nvPr/>
        </p:nvSpPr>
        <p:spPr>
          <a:xfrm>
            <a:off x="838200" y="365125"/>
            <a:ext cx="5449583" cy="9499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</a:pPr>
            <a:r>
              <a:rPr b="1" i="0" lang="de-DE" sz="360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4. Aufgaben:</a:t>
            </a:r>
            <a:br>
              <a:rPr b="1" lang="de-DE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de-DE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Google Shape;215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9200" y="2976700"/>
            <a:ext cx="429600" cy="4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14"/>
          <p:cNvSpPr/>
          <p:nvPr/>
        </p:nvSpPr>
        <p:spPr>
          <a:xfrm>
            <a:off x="9393200" y="2797133"/>
            <a:ext cx="2541600" cy="763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33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DeepSynth - Modell</a:t>
            </a:r>
            <a:endParaRPr sz="133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" name="Google Shape;217;p14"/>
          <p:cNvSpPr/>
          <p:nvPr/>
        </p:nvSpPr>
        <p:spPr>
          <a:xfrm>
            <a:off x="3935965" y="4100267"/>
            <a:ext cx="984000" cy="7636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TOOL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8" name="Google Shape;218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88800" y="3699433"/>
            <a:ext cx="525600" cy="525600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14"/>
          <p:cNvSpPr/>
          <p:nvPr/>
        </p:nvSpPr>
        <p:spPr>
          <a:xfrm>
            <a:off x="1914200" y="3029200"/>
            <a:ext cx="1722800" cy="1293600"/>
          </a:xfrm>
          <a:prstGeom prst="diamond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33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liest XMI</a:t>
            </a:r>
            <a:endParaRPr sz="133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" name="Google Shape;220;p14"/>
          <p:cNvSpPr/>
          <p:nvPr/>
        </p:nvSpPr>
        <p:spPr>
          <a:xfrm>
            <a:off x="7240867" y="4958933"/>
            <a:ext cx="1105600" cy="1345600"/>
          </a:xfrm>
          <a:prstGeom prst="can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93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DeepSynth</a:t>
            </a:r>
            <a:endParaRPr sz="93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93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Resultate</a:t>
            </a:r>
            <a:endParaRPr sz="93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93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SUNCG</a:t>
            </a:r>
            <a:endParaRPr sz="93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33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JSON</a:t>
            </a:r>
            <a:endParaRPr sz="133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" name="Google Shape;221;p14"/>
          <p:cNvSpPr/>
          <p:nvPr/>
        </p:nvSpPr>
        <p:spPr>
          <a:xfrm>
            <a:off x="1914200" y="4669000"/>
            <a:ext cx="1722800" cy="1293600"/>
          </a:xfrm>
          <a:prstGeom prst="diamond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schreibt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33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XMI</a:t>
            </a:r>
            <a:endParaRPr sz="133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22" name="Google Shape;222;p14"/>
          <p:cNvCxnSpPr/>
          <p:nvPr/>
        </p:nvCxnSpPr>
        <p:spPr>
          <a:xfrm flipH="1" rot="5400000">
            <a:off x="3395634" y="3917450"/>
            <a:ext cx="781500" cy="298800"/>
          </a:xfrm>
          <a:prstGeom prst="bentConnector3">
            <a:avLst>
              <a:gd fmla="val 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23" name="Google Shape;223;p14"/>
          <p:cNvCxnSpPr/>
          <p:nvPr/>
        </p:nvCxnSpPr>
        <p:spPr>
          <a:xfrm rot="5400000">
            <a:off x="3357400" y="4737200"/>
            <a:ext cx="858000" cy="298800"/>
          </a:xfrm>
          <a:prstGeom prst="bentConnector3">
            <a:avLst>
              <a:gd fmla="val 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4" name="Google Shape;224;p14"/>
          <p:cNvSpPr/>
          <p:nvPr/>
        </p:nvSpPr>
        <p:spPr>
          <a:xfrm>
            <a:off x="7240700" y="3432200"/>
            <a:ext cx="1105600" cy="1345600"/>
          </a:xfrm>
          <a:prstGeom prst="can">
            <a:avLst>
              <a:gd fmla="val 25000" name="adj"/>
            </a:avLst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0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DeepSynth</a:t>
            </a:r>
            <a:endParaRPr sz="106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0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Quelle</a:t>
            </a:r>
            <a:endParaRPr sz="106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0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SUNCG</a:t>
            </a:r>
            <a:endParaRPr sz="106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33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JSON</a:t>
            </a:r>
            <a:endParaRPr sz="133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14"/>
          <p:cNvSpPr/>
          <p:nvPr/>
        </p:nvSpPr>
        <p:spPr>
          <a:xfrm>
            <a:off x="5218933" y="2976367"/>
            <a:ext cx="1722800" cy="1293600"/>
          </a:xfrm>
          <a:prstGeom prst="diamond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93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Exportiert</a:t>
            </a:r>
            <a:endParaRPr sz="93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zu JSON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53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id_shape&gt;id_suncg</a:t>
            </a:r>
            <a:endParaRPr sz="53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33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schreibt</a:t>
            </a:r>
            <a:endParaRPr sz="93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" name="Google Shape;226;p14"/>
          <p:cNvSpPr/>
          <p:nvPr/>
        </p:nvSpPr>
        <p:spPr>
          <a:xfrm>
            <a:off x="5218933" y="4616167"/>
            <a:ext cx="1722800" cy="1293600"/>
          </a:xfrm>
          <a:prstGeom prst="diamond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93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Interpretiert JSON</a:t>
            </a:r>
            <a:endParaRPr sz="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53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id_suncg&gt;id_shape</a:t>
            </a:r>
            <a:r>
              <a:rPr lang="de-DE" sz="133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liest</a:t>
            </a:r>
            <a:endParaRPr sz="133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27" name="Google Shape;227;p14"/>
          <p:cNvCxnSpPr>
            <a:stCxn id="224" idx="2"/>
            <a:endCxn id="225" idx="3"/>
          </p:cNvCxnSpPr>
          <p:nvPr/>
        </p:nvCxnSpPr>
        <p:spPr>
          <a:xfrm rot="10800000">
            <a:off x="6941600" y="3623200"/>
            <a:ext cx="299100" cy="481800"/>
          </a:xfrm>
          <a:prstGeom prst="bentConnector3">
            <a:avLst>
              <a:gd fmla="val 49978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28" name="Google Shape;228;p14"/>
          <p:cNvCxnSpPr>
            <a:stCxn id="220" idx="2"/>
            <a:endCxn id="226" idx="3"/>
          </p:cNvCxnSpPr>
          <p:nvPr/>
        </p:nvCxnSpPr>
        <p:spPr>
          <a:xfrm rot="10800000">
            <a:off x="6941767" y="5263033"/>
            <a:ext cx="299100" cy="368700"/>
          </a:xfrm>
          <a:prstGeom prst="bentConnector3">
            <a:avLst>
              <a:gd fmla="val 50006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29" name="Google Shape;229;p14"/>
          <p:cNvCxnSpPr/>
          <p:nvPr/>
        </p:nvCxnSpPr>
        <p:spPr>
          <a:xfrm rot="5400000">
            <a:off x="4640367" y="3903567"/>
            <a:ext cx="858000" cy="298800"/>
          </a:xfrm>
          <a:prstGeom prst="bentConnector3">
            <a:avLst>
              <a:gd fmla="val 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0" name="Google Shape;230;p14"/>
          <p:cNvCxnSpPr/>
          <p:nvPr/>
        </p:nvCxnSpPr>
        <p:spPr>
          <a:xfrm flipH="1" rot="5400000">
            <a:off x="4678617" y="4737250"/>
            <a:ext cx="781500" cy="298800"/>
          </a:xfrm>
          <a:prstGeom prst="bentConnector3">
            <a:avLst>
              <a:gd fmla="val 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31" name="Google Shape;231;p14"/>
          <p:cNvSpPr/>
          <p:nvPr/>
        </p:nvSpPr>
        <p:spPr>
          <a:xfrm>
            <a:off x="10469200" y="4978533"/>
            <a:ext cx="1722800" cy="1293600"/>
          </a:xfrm>
          <a:prstGeom prst="diamond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93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Generiert</a:t>
            </a:r>
            <a:endParaRPr sz="93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JSON</a:t>
            </a:r>
            <a:endParaRPr sz="93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33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schreibt</a:t>
            </a:r>
            <a:endParaRPr sz="133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32" name="Google Shape;232;p14"/>
          <p:cNvCxnSpPr>
            <a:stCxn id="220" idx="4"/>
            <a:endCxn id="231" idx="1"/>
          </p:cNvCxnSpPr>
          <p:nvPr/>
        </p:nvCxnSpPr>
        <p:spPr>
          <a:xfrm flipH="1" rot="10800000">
            <a:off x="8346467" y="5625433"/>
            <a:ext cx="2122800" cy="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3" name="Google Shape;233;p14"/>
          <p:cNvCxnSpPr>
            <a:stCxn id="231" idx="0"/>
            <a:endCxn id="216" idx="2"/>
          </p:cNvCxnSpPr>
          <p:nvPr/>
        </p:nvCxnSpPr>
        <p:spPr>
          <a:xfrm flipH="1" rot="5400000">
            <a:off x="10288400" y="3936333"/>
            <a:ext cx="1417800" cy="666600"/>
          </a:xfrm>
          <a:prstGeom prst="bentConnector3">
            <a:avLst>
              <a:gd fmla="val 69632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34" name="Google Shape;234;p14"/>
          <p:cNvSpPr/>
          <p:nvPr/>
        </p:nvSpPr>
        <p:spPr>
          <a:xfrm>
            <a:off x="8775700" y="3812817"/>
            <a:ext cx="1722800" cy="1293600"/>
          </a:xfrm>
          <a:prstGeom prst="diamond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33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Liest JSON</a:t>
            </a:r>
            <a:endParaRPr sz="133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35" name="Google Shape;235;p14"/>
          <p:cNvCxnSpPr>
            <a:stCxn id="234" idx="1"/>
            <a:endCxn id="224" idx="4"/>
          </p:cNvCxnSpPr>
          <p:nvPr/>
        </p:nvCxnSpPr>
        <p:spPr>
          <a:xfrm rot="10800000">
            <a:off x="8346400" y="4105017"/>
            <a:ext cx="429300" cy="354600"/>
          </a:xfrm>
          <a:prstGeom prst="bentConnector3">
            <a:avLst>
              <a:gd fmla="val 49965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6" name="Google Shape;236;p14"/>
          <p:cNvCxnSpPr>
            <a:stCxn id="234" idx="3"/>
            <a:endCxn id="216" idx="2"/>
          </p:cNvCxnSpPr>
          <p:nvPr/>
        </p:nvCxnSpPr>
        <p:spPr>
          <a:xfrm flipH="1" rot="10800000">
            <a:off x="10498500" y="3560817"/>
            <a:ext cx="165600" cy="8988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37" name="Google Shape;237;p14"/>
          <p:cNvSpPr txBox="1"/>
          <p:nvPr/>
        </p:nvSpPr>
        <p:spPr>
          <a:xfrm>
            <a:off x="71200" y="3409200"/>
            <a:ext cx="381600" cy="615513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sz="24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" name="Google Shape;238;p14"/>
          <p:cNvSpPr txBox="1"/>
          <p:nvPr/>
        </p:nvSpPr>
        <p:spPr>
          <a:xfrm>
            <a:off x="1968667" y="3059867"/>
            <a:ext cx="381600" cy="615513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24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" name="Google Shape;239;p14"/>
          <p:cNvSpPr txBox="1"/>
          <p:nvPr/>
        </p:nvSpPr>
        <p:spPr>
          <a:xfrm>
            <a:off x="4025467" y="3676000"/>
            <a:ext cx="381600" cy="615513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24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14"/>
          <p:cNvSpPr txBox="1"/>
          <p:nvPr/>
        </p:nvSpPr>
        <p:spPr>
          <a:xfrm>
            <a:off x="5365267" y="2912133"/>
            <a:ext cx="381600" cy="615513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sz="24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" name="Google Shape;241;p14"/>
          <p:cNvSpPr txBox="1"/>
          <p:nvPr/>
        </p:nvSpPr>
        <p:spPr>
          <a:xfrm>
            <a:off x="7188433" y="3043151"/>
            <a:ext cx="381600" cy="615513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 sz="24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" name="Google Shape;242;p14"/>
          <p:cNvSpPr txBox="1"/>
          <p:nvPr/>
        </p:nvSpPr>
        <p:spPr>
          <a:xfrm>
            <a:off x="8859400" y="3838200"/>
            <a:ext cx="381600" cy="615513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endParaRPr sz="24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" name="Google Shape;243;p14"/>
          <p:cNvSpPr txBox="1"/>
          <p:nvPr/>
        </p:nvSpPr>
        <p:spPr>
          <a:xfrm>
            <a:off x="9011600" y="2875600"/>
            <a:ext cx="381600" cy="615513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7</a:t>
            </a:r>
            <a:endParaRPr sz="24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" name="Google Shape;244;p14"/>
          <p:cNvSpPr txBox="1"/>
          <p:nvPr/>
        </p:nvSpPr>
        <p:spPr>
          <a:xfrm>
            <a:off x="10498500" y="5000900"/>
            <a:ext cx="381600" cy="615513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8</a:t>
            </a:r>
            <a:endParaRPr sz="24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" name="Google Shape;245;p14"/>
          <p:cNvSpPr txBox="1"/>
          <p:nvPr/>
        </p:nvSpPr>
        <p:spPr>
          <a:xfrm>
            <a:off x="6941900" y="5814867"/>
            <a:ext cx="381600" cy="615513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9</a:t>
            </a:r>
            <a:endParaRPr sz="24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" name="Google Shape;246;p14"/>
          <p:cNvSpPr txBox="1"/>
          <p:nvPr/>
        </p:nvSpPr>
        <p:spPr>
          <a:xfrm>
            <a:off x="5245867" y="5429001"/>
            <a:ext cx="630400" cy="615513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10</a:t>
            </a:r>
            <a:endParaRPr sz="24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Google Shape;247;p14"/>
          <p:cNvSpPr txBox="1"/>
          <p:nvPr/>
        </p:nvSpPr>
        <p:spPr>
          <a:xfrm>
            <a:off x="4025300" y="4863868"/>
            <a:ext cx="525600" cy="984845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11</a:t>
            </a:r>
            <a:endParaRPr sz="24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p14"/>
          <p:cNvSpPr txBox="1"/>
          <p:nvPr/>
        </p:nvSpPr>
        <p:spPr>
          <a:xfrm>
            <a:off x="1917733" y="5534501"/>
            <a:ext cx="572800" cy="615513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12</a:t>
            </a:r>
            <a:endParaRPr sz="24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" name="Google Shape;249;p14"/>
          <p:cNvSpPr txBox="1"/>
          <p:nvPr/>
        </p:nvSpPr>
        <p:spPr>
          <a:xfrm>
            <a:off x="833" y="4935934"/>
            <a:ext cx="630400" cy="615513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13</a:t>
            </a:r>
            <a:endParaRPr sz="24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" name="Google Shape;250;p14"/>
          <p:cNvSpPr/>
          <p:nvPr/>
        </p:nvSpPr>
        <p:spPr>
          <a:xfrm>
            <a:off x="420284" y="4935933"/>
            <a:ext cx="1105600" cy="1345600"/>
          </a:xfrm>
          <a:prstGeom prst="can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33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IsoSpace</a:t>
            </a:r>
            <a:endParaRPr sz="93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93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Resultate</a:t>
            </a:r>
            <a:endParaRPr sz="93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93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ShapeNet</a:t>
            </a:r>
            <a:endParaRPr sz="93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33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XML</a:t>
            </a:r>
            <a:endParaRPr sz="133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" name="Google Shape;251;p14"/>
          <p:cNvSpPr/>
          <p:nvPr/>
        </p:nvSpPr>
        <p:spPr>
          <a:xfrm>
            <a:off x="420117" y="3409200"/>
            <a:ext cx="1105600" cy="1345600"/>
          </a:xfrm>
          <a:prstGeom prst="can">
            <a:avLst>
              <a:gd fmla="val 25000" name="adj"/>
            </a:avLst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33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IsoSpace</a:t>
            </a:r>
            <a:endParaRPr sz="106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0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Quelle</a:t>
            </a:r>
            <a:endParaRPr sz="106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0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ShapeNet</a:t>
            </a:r>
            <a:endParaRPr sz="106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33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XML</a:t>
            </a:r>
            <a:endParaRPr sz="133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52" name="Google Shape;252;p14"/>
          <p:cNvCxnSpPr>
            <a:endCxn id="251" idx="4"/>
          </p:cNvCxnSpPr>
          <p:nvPr/>
        </p:nvCxnSpPr>
        <p:spPr>
          <a:xfrm flipH="1">
            <a:off x="1525717" y="3692300"/>
            <a:ext cx="392100" cy="389700"/>
          </a:xfrm>
          <a:prstGeom prst="bentConnector3">
            <a:avLst>
              <a:gd fmla="val 50013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53" name="Google Shape;253;p14"/>
          <p:cNvCxnSpPr>
            <a:endCxn id="250" idx="4"/>
          </p:cNvCxnSpPr>
          <p:nvPr/>
        </p:nvCxnSpPr>
        <p:spPr>
          <a:xfrm flipH="1">
            <a:off x="1525884" y="5310833"/>
            <a:ext cx="391500" cy="297900"/>
          </a:xfrm>
          <a:prstGeom prst="bentConnector3">
            <a:avLst>
              <a:gd fmla="val 49987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54" name="Google Shape;254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820233" y="2612333"/>
            <a:ext cx="429600" cy="42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449200" y="2612333"/>
            <a:ext cx="429600" cy="42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078167" y="2612333"/>
            <a:ext cx="429600" cy="42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531033" y="5710000"/>
            <a:ext cx="429600" cy="42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573233" y="6068100"/>
            <a:ext cx="429600" cy="42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87533" y="6028567"/>
            <a:ext cx="429600" cy="4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14"/>
          <p:cNvSpPr txBox="1"/>
          <p:nvPr/>
        </p:nvSpPr>
        <p:spPr>
          <a:xfrm>
            <a:off x="687533" y="3104767"/>
            <a:ext cx="630400" cy="410393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067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XML</a:t>
            </a:r>
            <a:endParaRPr sz="1067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1" name="Google Shape;261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78700" y="2976800"/>
            <a:ext cx="482000" cy="48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14"/>
          <p:cNvSpPr txBox="1"/>
          <p:nvPr/>
        </p:nvSpPr>
        <p:spPr>
          <a:xfrm>
            <a:off x="7525233" y="3150433"/>
            <a:ext cx="630400" cy="410393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067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JSON</a:t>
            </a:r>
            <a:endParaRPr sz="1067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3" name="Google Shape;263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09200" y="4616167"/>
            <a:ext cx="482000" cy="48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14"/>
          <p:cNvSpPr txBox="1"/>
          <p:nvPr/>
        </p:nvSpPr>
        <p:spPr>
          <a:xfrm>
            <a:off x="4187568" y="3899801"/>
            <a:ext cx="779600" cy="410393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067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INTERN</a:t>
            </a:r>
            <a:endParaRPr sz="1067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5" name="Google Shape;265;p14"/>
          <p:cNvSpPr txBox="1"/>
          <p:nvPr/>
        </p:nvSpPr>
        <p:spPr>
          <a:xfrm>
            <a:off x="8735000" y="4754800"/>
            <a:ext cx="630400" cy="410393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067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JSON</a:t>
            </a:r>
            <a:endParaRPr sz="1067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" name="Google Shape;266;p14"/>
          <p:cNvSpPr txBox="1"/>
          <p:nvPr/>
        </p:nvSpPr>
        <p:spPr>
          <a:xfrm>
            <a:off x="10430633" y="5859400"/>
            <a:ext cx="630400" cy="410393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067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JSON</a:t>
            </a:r>
            <a:endParaRPr sz="1067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7" name="Google Shape;267;p14"/>
          <p:cNvSpPr txBox="1"/>
          <p:nvPr/>
        </p:nvSpPr>
        <p:spPr>
          <a:xfrm>
            <a:off x="7472833" y="6192900"/>
            <a:ext cx="630400" cy="410393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067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JSON</a:t>
            </a:r>
            <a:endParaRPr sz="1067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p14"/>
          <p:cNvSpPr txBox="1"/>
          <p:nvPr/>
        </p:nvSpPr>
        <p:spPr>
          <a:xfrm>
            <a:off x="657733" y="6139600"/>
            <a:ext cx="630400" cy="410393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067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XML</a:t>
            </a:r>
            <a:endParaRPr sz="1067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9" name="Google Shape;269;p14"/>
          <p:cNvSpPr/>
          <p:nvPr/>
        </p:nvSpPr>
        <p:spPr>
          <a:xfrm>
            <a:off x="10279121" y="2634400"/>
            <a:ext cx="140800" cy="389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0" name="Google Shape;270;p14"/>
          <p:cNvSpPr/>
          <p:nvPr/>
        </p:nvSpPr>
        <p:spPr>
          <a:xfrm>
            <a:off x="10908088" y="2634400"/>
            <a:ext cx="140800" cy="389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1" name="Google Shape;271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407067" y="4833333"/>
            <a:ext cx="525600" cy="525600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14"/>
          <p:cNvSpPr txBox="1"/>
          <p:nvPr/>
        </p:nvSpPr>
        <p:spPr>
          <a:xfrm>
            <a:off x="4293317" y="4997534"/>
            <a:ext cx="779600" cy="410393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067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INTERN</a:t>
            </a:r>
            <a:endParaRPr sz="1067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" name="Google Shape;273;p14"/>
          <p:cNvSpPr txBox="1"/>
          <p:nvPr/>
        </p:nvSpPr>
        <p:spPr>
          <a:xfrm>
            <a:off x="838200" y="1349725"/>
            <a:ext cx="6212390" cy="13282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de-DE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DeepSynth-SUNCG (JSON) zu UIMA</a:t>
            </a:r>
            <a:r>
              <a:rPr lang="de-DE" sz="1600">
                <a:solidFill>
                  <a:schemeClr val="dk1"/>
                </a:solidFill>
              </a:rPr>
              <a:t>-</a:t>
            </a:r>
            <a:r>
              <a:rPr lang="de-DE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ShapeNet (XML) und zurück</a:t>
            </a:r>
            <a:endParaRPr/>
          </a:p>
          <a:p>
            <a:pPr indent="-278885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792"/>
              <a:buFont typeface="Arial"/>
              <a:buChar char="●"/>
            </a:pPr>
            <a:r>
              <a:rPr lang="de-DE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 steht an, eine Überbrückung anzulegen</a:t>
            </a:r>
            <a:endParaRPr/>
          </a:p>
          <a:p>
            <a:pPr indent="-27888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92"/>
              <a:buFont typeface="Arial"/>
              <a:buChar char="●"/>
            </a:pPr>
            <a:r>
              <a:rPr lang="de-DE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Wir verfügen über Beispielsdateien von beiden </a:t>
            </a:r>
            <a:r>
              <a:rPr lang="de-DE" sz="1600">
                <a:solidFill>
                  <a:srgbClr val="3C78D8"/>
                </a:solidFill>
                <a:latin typeface="Arial"/>
                <a:ea typeface="Arial"/>
                <a:cs typeface="Arial"/>
                <a:sym typeface="Arial"/>
              </a:rPr>
              <a:t>Quellen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7888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92"/>
              <a:buFont typeface="Arial"/>
              <a:buChar char="●"/>
            </a:pPr>
            <a:r>
              <a:rPr lang="de-DE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Und legen ein </a:t>
            </a:r>
            <a:r>
              <a:rPr lang="de-DE" sz="1600">
                <a:solidFill>
                  <a:srgbClr val="FF9900"/>
                </a:solidFill>
                <a:latin typeface="Arial"/>
                <a:ea typeface="Arial"/>
                <a:cs typeface="Arial"/>
                <a:sym typeface="Arial"/>
              </a:rPr>
              <a:t>Tool </a:t>
            </a:r>
            <a:r>
              <a:rPr lang="de-DE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an, das mit beiden Formaten arbeitet (r/w)</a:t>
            </a:r>
            <a:endParaRPr/>
          </a:p>
        </p:txBody>
      </p:sp>
      <p:sp>
        <p:nvSpPr>
          <p:cNvPr id="274" name="Google Shape;274;p14"/>
          <p:cNvSpPr txBox="1"/>
          <p:nvPr/>
        </p:nvSpPr>
        <p:spPr>
          <a:xfrm>
            <a:off x="838200" y="365125"/>
            <a:ext cx="6740499" cy="9499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</a:pPr>
            <a:r>
              <a:rPr b="1" lang="de-DE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Raum Optimierung: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</a:pPr>
            <a:r>
              <a:rPr b="1" lang="de-DE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de-DE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Formatkonvertierung: woher, wohin?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Google Shape;280;p16"/>
          <p:cNvPicPr preferRelativeResize="0"/>
          <p:nvPr/>
        </p:nvPicPr>
        <p:blipFill rotWithShape="1">
          <a:blip r:embed="rId3">
            <a:alphaModFix/>
          </a:blip>
          <a:srcRect b="5603" l="18933" r="19171" t="5195"/>
          <a:stretch/>
        </p:blipFill>
        <p:spPr>
          <a:xfrm>
            <a:off x="5180678" y="1983486"/>
            <a:ext cx="2918851" cy="4206580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16"/>
          <p:cNvSpPr txBox="1"/>
          <p:nvPr/>
        </p:nvSpPr>
        <p:spPr>
          <a:xfrm>
            <a:off x="5091794" y="6198103"/>
            <a:ext cx="3552826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de-DE" sz="140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PNG Datei: Quelle: SUNCG, Deep-Synth</a:t>
            </a:r>
            <a:endParaRPr b="0"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2" name="Google Shape;282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174807" y="155142"/>
            <a:ext cx="2918851" cy="6034924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16"/>
          <p:cNvSpPr txBox="1"/>
          <p:nvPr/>
        </p:nvSpPr>
        <p:spPr>
          <a:xfrm>
            <a:off x="9092615" y="6196784"/>
            <a:ext cx="3150622" cy="3090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de-DE" sz="140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Quelle: </a:t>
            </a:r>
            <a:r>
              <a:rPr lang="de-DE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Deep-Synth generieter JSON</a:t>
            </a:r>
            <a:endParaRPr b="0"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4" name="Google Shape;284;p16"/>
          <p:cNvSpPr txBox="1"/>
          <p:nvPr/>
        </p:nvSpPr>
        <p:spPr>
          <a:xfrm>
            <a:off x="838200" y="1301500"/>
            <a:ext cx="8863107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de-DE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Die Ergebnisse von Deep-Synth werden als JSON Datei + PNG Bild gespeichert </a:t>
            </a:r>
            <a:endParaRPr/>
          </a:p>
        </p:txBody>
      </p:sp>
      <p:sp>
        <p:nvSpPr>
          <p:cNvPr id="285" name="Google Shape;285;p16"/>
          <p:cNvSpPr txBox="1"/>
          <p:nvPr/>
        </p:nvSpPr>
        <p:spPr>
          <a:xfrm>
            <a:off x="313505" y="2501726"/>
            <a:ext cx="48672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de-DE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Die Szene wird als ein Objekt in JSON gespeichert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de-DE" sz="2000">
                <a:solidFill>
                  <a:schemeClr val="dk1"/>
                </a:solidFill>
              </a:rPr>
              <a:t>In </a:t>
            </a:r>
            <a:r>
              <a:rPr lang="de-DE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„levels“  sind Nodes, welche den Raum und die Objekte beschr</a:t>
            </a:r>
            <a:r>
              <a:rPr lang="de-DE" sz="2000">
                <a:solidFill>
                  <a:schemeClr val="dk1"/>
                </a:solidFill>
              </a:rPr>
              <a:t>ei</a:t>
            </a:r>
            <a:r>
              <a:rPr lang="de-DE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ben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de-DE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„transform“ – TransformationsMatrix, enthält die Position, Rotation und Skalierung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2000"/>
              <a:buFont typeface="Arial"/>
              <a:buChar char="•"/>
            </a:pPr>
            <a:r>
              <a:rPr lang="de-DE" sz="200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Position:</a:t>
            </a:r>
            <a:r>
              <a:rPr lang="de-DE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x, z</a:t>
            </a:r>
            <a:endParaRPr/>
          </a:p>
        </p:txBody>
      </p:sp>
      <p:sp>
        <p:nvSpPr>
          <p:cNvPr id="286" name="Google Shape;286;p16"/>
          <p:cNvSpPr txBox="1"/>
          <p:nvPr/>
        </p:nvSpPr>
        <p:spPr>
          <a:xfrm>
            <a:off x="838200" y="365125"/>
            <a:ext cx="6740499" cy="9499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37214"/>
              <a:buFont typeface="Arial"/>
              <a:buNone/>
            </a:pPr>
            <a:r>
              <a:rPr b="1" lang="de-DE" sz="2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Konvertierung: </a:t>
            </a:r>
            <a:br>
              <a:rPr b="1" lang="de-DE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de-DE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de-DE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Unterschiede Deep-Synth – IsoSpace Format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" name="Google Shape;292;p17"/>
          <p:cNvPicPr preferRelativeResize="0"/>
          <p:nvPr/>
        </p:nvPicPr>
        <p:blipFill rotWithShape="1">
          <a:blip r:embed="rId3">
            <a:alphaModFix/>
          </a:blip>
          <a:srcRect b="-3849" l="0" r="0" t="0"/>
          <a:stretch/>
        </p:blipFill>
        <p:spPr>
          <a:xfrm>
            <a:off x="846544" y="4775737"/>
            <a:ext cx="10498910" cy="7459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46544" y="5473219"/>
            <a:ext cx="10498910" cy="2702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46545" y="5743440"/>
            <a:ext cx="10498909" cy="4507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1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46545" y="6187032"/>
            <a:ext cx="10498909" cy="277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1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46544" y="3746454"/>
            <a:ext cx="10498910" cy="718268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17"/>
          <p:cNvSpPr txBox="1"/>
          <p:nvPr/>
        </p:nvSpPr>
        <p:spPr>
          <a:xfrm>
            <a:off x="846544" y="4423626"/>
            <a:ext cx="2357064" cy="309578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lang="de-DE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Raum Beschreibung</a:t>
            </a:r>
            <a:endParaRPr b="1"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" name="Google Shape;298;p17"/>
          <p:cNvSpPr txBox="1"/>
          <p:nvPr/>
        </p:nvSpPr>
        <p:spPr>
          <a:xfrm>
            <a:off x="844615" y="6425311"/>
            <a:ext cx="2357064" cy="309578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lang="de-DE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Objekt Beschreibung</a:t>
            </a:r>
            <a:endParaRPr b="1"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" name="Google Shape;299;p17"/>
          <p:cNvSpPr txBox="1"/>
          <p:nvPr/>
        </p:nvSpPr>
        <p:spPr>
          <a:xfrm>
            <a:off x="838200" y="365125"/>
            <a:ext cx="6740499" cy="9499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37214"/>
              <a:buFont typeface="Arial"/>
              <a:buNone/>
            </a:pPr>
            <a:r>
              <a:rPr b="1" lang="de-DE" sz="2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Konvertierung: </a:t>
            </a:r>
            <a:br>
              <a:rPr b="1" lang="de-DE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de-DE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de-DE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Unterschiede Deep-Synth – IsoSpace Format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17"/>
          <p:cNvSpPr txBox="1"/>
          <p:nvPr>
            <p:ph idx="1" type="body"/>
          </p:nvPr>
        </p:nvSpPr>
        <p:spPr>
          <a:xfrm>
            <a:off x="844615" y="1277040"/>
            <a:ext cx="10515600" cy="24278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19075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de-DE" sz="2000">
                <a:latin typeface="Arial"/>
                <a:ea typeface="Arial"/>
                <a:cs typeface="Arial"/>
                <a:sym typeface="Arial"/>
              </a:rPr>
              <a:t>Das XML Dokument enthält isospace:SpatialEnitities welche den Raum und die Objekte welche in der Szene zu finden sind beschreiben.</a:t>
            </a:r>
            <a:endParaRPr/>
          </a:p>
          <a:p>
            <a:pPr indent="-219075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de-DE" sz="2000">
                <a:latin typeface="Arial"/>
                <a:ea typeface="Arial"/>
                <a:cs typeface="Arial"/>
                <a:sym typeface="Arial"/>
              </a:rPr>
              <a:t>Jede SpatialEntity enthält entsprechende IDs für Objekt ID, Position, Rotation und Skalierung</a:t>
            </a:r>
            <a:endParaRPr/>
          </a:p>
          <a:p>
            <a:pPr indent="-219075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de-DE" sz="2000">
                <a:latin typeface="Arial"/>
                <a:ea typeface="Arial"/>
                <a:cs typeface="Arial"/>
                <a:sym typeface="Arial"/>
              </a:rPr>
              <a:t>Diese werden also IsoSpatial:Vec3/4 beschrieben welche die Koordinaten und Werte für die Skalierung enthalten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c8dc0dbedd_1_0"/>
          <p:cNvSpPr txBox="1"/>
          <p:nvPr/>
        </p:nvSpPr>
        <p:spPr>
          <a:xfrm>
            <a:off x="838200" y="365125"/>
            <a:ext cx="6740400" cy="95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</a:pPr>
            <a:r>
              <a:rPr b="1" lang="de-DE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Raum Optimierung: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</a:pPr>
            <a:r>
              <a:rPr b="1" lang="de-DE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de-DE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Formatkonvertierung: woher, wohin?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6" name="Google Shape;306;gc8dc0dbedd_1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86500" y="4507475"/>
            <a:ext cx="429600" cy="4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gc8dc0dbedd_1_0"/>
          <p:cNvSpPr/>
          <p:nvPr/>
        </p:nvSpPr>
        <p:spPr>
          <a:xfrm>
            <a:off x="5823265" y="5631042"/>
            <a:ext cx="984000" cy="7635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TOOL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8" name="Google Shape;308;gc8dc0dbedd_1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76100" y="5230208"/>
            <a:ext cx="525600" cy="525600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gc8dc0dbedd_1_0"/>
          <p:cNvSpPr/>
          <p:nvPr/>
        </p:nvSpPr>
        <p:spPr>
          <a:xfrm>
            <a:off x="3801500" y="4559975"/>
            <a:ext cx="1722900" cy="1293600"/>
          </a:xfrm>
          <a:prstGeom prst="diamond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33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liest XMI</a:t>
            </a:r>
            <a:endParaRPr sz="133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10" name="Google Shape;310;gc8dc0dbedd_1_0"/>
          <p:cNvCxnSpPr/>
          <p:nvPr/>
        </p:nvCxnSpPr>
        <p:spPr>
          <a:xfrm flipH="1" rot="5400000">
            <a:off x="5282934" y="5448225"/>
            <a:ext cx="781500" cy="298800"/>
          </a:xfrm>
          <a:prstGeom prst="bentConnector3">
            <a:avLst>
              <a:gd fmla="val 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11" name="Google Shape;311;gc8dc0dbedd_1_0"/>
          <p:cNvSpPr/>
          <p:nvPr/>
        </p:nvSpPr>
        <p:spPr>
          <a:xfrm>
            <a:off x="9128000" y="4962975"/>
            <a:ext cx="1105500" cy="1345500"/>
          </a:xfrm>
          <a:prstGeom prst="can">
            <a:avLst>
              <a:gd fmla="val 25000" name="adj"/>
            </a:avLst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0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DeepSynth</a:t>
            </a:r>
            <a:endParaRPr sz="106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0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Quelle</a:t>
            </a:r>
            <a:endParaRPr sz="106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0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SUNCG</a:t>
            </a:r>
            <a:endParaRPr sz="106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33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JSON</a:t>
            </a:r>
            <a:endParaRPr sz="133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2" name="Google Shape;312;gc8dc0dbedd_1_0"/>
          <p:cNvSpPr/>
          <p:nvPr/>
        </p:nvSpPr>
        <p:spPr>
          <a:xfrm>
            <a:off x="7106233" y="4507142"/>
            <a:ext cx="1722900" cy="1293600"/>
          </a:xfrm>
          <a:prstGeom prst="diamond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93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Exportiert</a:t>
            </a:r>
            <a:endParaRPr sz="93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zu JSON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53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id_shape&gt;id_suncg</a:t>
            </a:r>
            <a:endParaRPr sz="53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33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schreibt</a:t>
            </a:r>
            <a:endParaRPr sz="93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13" name="Google Shape;313;gc8dc0dbedd_1_0"/>
          <p:cNvCxnSpPr>
            <a:stCxn id="311" idx="2"/>
            <a:endCxn id="312" idx="3"/>
          </p:cNvCxnSpPr>
          <p:nvPr/>
        </p:nvCxnSpPr>
        <p:spPr>
          <a:xfrm rot="10800000">
            <a:off x="8829200" y="5153925"/>
            <a:ext cx="298800" cy="481800"/>
          </a:xfrm>
          <a:prstGeom prst="bentConnector3">
            <a:avLst>
              <a:gd fmla="val 50011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4" name="Google Shape;314;gc8dc0dbedd_1_0"/>
          <p:cNvCxnSpPr/>
          <p:nvPr/>
        </p:nvCxnSpPr>
        <p:spPr>
          <a:xfrm rot="5400000">
            <a:off x="6527667" y="5434342"/>
            <a:ext cx="858000" cy="298800"/>
          </a:xfrm>
          <a:prstGeom prst="bentConnector3">
            <a:avLst>
              <a:gd fmla="val 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15" name="Google Shape;315;gc8dc0dbedd_1_0"/>
          <p:cNvSpPr txBox="1"/>
          <p:nvPr/>
        </p:nvSpPr>
        <p:spPr>
          <a:xfrm>
            <a:off x="1958500" y="4939975"/>
            <a:ext cx="381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sz="24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6" name="Google Shape;316;gc8dc0dbedd_1_0"/>
          <p:cNvSpPr txBox="1"/>
          <p:nvPr/>
        </p:nvSpPr>
        <p:spPr>
          <a:xfrm>
            <a:off x="3855967" y="4590642"/>
            <a:ext cx="381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24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7" name="Google Shape;317;gc8dc0dbedd_1_0"/>
          <p:cNvSpPr txBox="1"/>
          <p:nvPr/>
        </p:nvSpPr>
        <p:spPr>
          <a:xfrm>
            <a:off x="5912767" y="5206775"/>
            <a:ext cx="381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24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8" name="Google Shape;318;gc8dc0dbedd_1_0"/>
          <p:cNvSpPr txBox="1"/>
          <p:nvPr/>
        </p:nvSpPr>
        <p:spPr>
          <a:xfrm>
            <a:off x="7252567" y="4442908"/>
            <a:ext cx="381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sz="24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9" name="Google Shape;319;gc8dc0dbedd_1_0"/>
          <p:cNvSpPr txBox="1"/>
          <p:nvPr/>
        </p:nvSpPr>
        <p:spPr>
          <a:xfrm>
            <a:off x="9075733" y="4573926"/>
            <a:ext cx="381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 sz="24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0" name="Google Shape;320;gc8dc0dbedd_1_0"/>
          <p:cNvSpPr/>
          <p:nvPr/>
        </p:nvSpPr>
        <p:spPr>
          <a:xfrm>
            <a:off x="2307417" y="4939975"/>
            <a:ext cx="1105500" cy="1345500"/>
          </a:xfrm>
          <a:prstGeom prst="can">
            <a:avLst>
              <a:gd fmla="val 25000" name="adj"/>
            </a:avLst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33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IsoSpace</a:t>
            </a:r>
            <a:endParaRPr sz="106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0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Quelle</a:t>
            </a:r>
            <a:endParaRPr sz="106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0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ShapeNet</a:t>
            </a:r>
            <a:endParaRPr sz="106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33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XML</a:t>
            </a:r>
            <a:endParaRPr sz="133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21" name="Google Shape;321;gc8dc0dbedd_1_0"/>
          <p:cNvCxnSpPr>
            <a:endCxn id="320" idx="4"/>
          </p:cNvCxnSpPr>
          <p:nvPr/>
        </p:nvCxnSpPr>
        <p:spPr>
          <a:xfrm flipH="1">
            <a:off x="3412917" y="5223025"/>
            <a:ext cx="392100" cy="3897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2" name="Google Shape;322;gc8dc0dbedd_1_0"/>
          <p:cNvSpPr txBox="1"/>
          <p:nvPr/>
        </p:nvSpPr>
        <p:spPr>
          <a:xfrm>
            <a:off x="2574833" y="4635542"/>
            <a:ext cx="6303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067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XML</a:t>
            </a:r>
            <a:endParaRPr sz="1067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3" name="Google Shape;323;gc8dc0dbedd_1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466000" y="4507575"/>
            <a:ext cx="482001" cy="482001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gc8dc0dbedd_1_0"/>
          <p:cNvSpPr txBox="1"/>
          <p:nvPr/>
        </p:nvSpPr>
        <p:spPr>
          <a:xfrm>
            <a:off x="9412533" y="4681208"/>
            <a:ext cx="6303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067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JSON</a:t>
            </a:r>
            <a:endParaRPr sz="1067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" name="Google Shape;325;gc8dc0dbedd_1_0"/>
          <p:cNvSpPr txBox="1"/>
          <p:nvPr/>
        </p:nvSpPr>
        <p:spPr>
          <a:xfrm>
            <a:off x="6074868" y="5430576"/>
            <a:ext cx="7797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067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INTERN</a:t>
            </a:r>
            <a:endParaRPr sz="1067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6" name="Google Shape;326;gc8dc0dbedd_1_0"/>
          <p:cNvSpPr txBox="1"/>
          <p:nvPr/>
        </p:nvSpPr>
        <p:spPr>
          <a:xfrm>
            <a:off x="1844325" y="1673675"/>
            <a:ext cx="3367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7" name="Google Shape;327;gc8dc0dbedd_1_0"/>
          <p:cNvSpPr txBox="1"/>
          <p:nvPr/>
        </p:nvSpPr>
        <p:spPr>
          <a:xfrm>
            <a:off x="1925075" y="1850050"/>
            <a:ext cx="33678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latin typeface="Calibri"/>
                <a:ea typeface="Calibri"/>
                <a:cs typeface="Calibri"/>
                <a:sym typeface="Calibri"/>
              </a:rPr>
              <a:t>UIMA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de-DE">
                <a:latin typeface="Calibri"/>
                <a:ea typeface="Calibri"/>
                <a:cs typeface="Calibri"/>
                <a:sym typeface="Calibri"/>
              </a:rPr>
              <a:t>ShapeNet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de-DE">
                <a:latin typeface="Calibri"/>
                <a:ea typeface="Calibri"/>
                <a:cs typeface="Calibri"/>
                <a:sym typeface="Calibri"/>
              </a:rPr>
              <a:t>Raum-</a:t>
            </a:r>
            <a:r>
              <a:rPr lang="de-DE">
                <a:latin typeface="Calibri"/>
                <a:ea typeface="Calibri"/>
                <a:cs typeface="Calibri"/>
                <a:sym typeface="Calibri"/>
              </a:rPr>
              <a:t>Modelle</a:t>
            </a:r>
            <a:r>
              <a:rPr lang="de-DE">
                <a:latin typeface="Calibri"/>
                <a:ea typeface="Calibri"/>
                <a:cs typeface="Calibri"/>
                <a:sym typeface="Calibri"/>
              </a:rPr>
              <a:t> vorhanden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de-DE">
                <a:latin typeface="Calibri"/>
                <a:ea typeface="Calibri"/>
                <a:cs typeface="Calibri"/>
                <a:sym typeface="Calibri"/>
              </a:rPr>
              <a:t>Rotationen um alle 3 Axen erlaubt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de-DE">
                <a:latin typeface="Calibri"/>
                <a:ea typeface="Calibri"/>
                <a:cs typeface="Calibri"/>
                <a:sym typeface="Calibri"/>
              </a:rPr>
              <a:t>Objekte auf Objekte erlaubt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de-DE">
                <a:latin typeface="Calibri"/>
                <a:ea typeface="Calibri"/>
                <a:cs typeface="Calibri"/>
                <a:sym typeface="Calibri"/>
              </a:rPr>
              <a:t>Rotation als Quaternion x,y,z,w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de-DE">
                <a:latin typeface="Calibri"/>
                <a:ea typeface="Calibri"/>
                <a:cs typeface="Calibri"/>
                <a:sym typeface="Calibri"/>
              </a:rPr>
              <a:t>Position x,y,z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de-DE">
                <a:latin typeface="Calibri"/>
                <a:ea typeface="Calibri"/>
                <a:cs typeface="Calibri"/>
                <a:sym typeface="Calibri"/>
              </a:rPr>
              <a:t>Skalierung x,y,z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8" name="Google Shape;328;gc8dc0dbedd_1_0"/>
          <p:cNvSpPr txBox="1"/>
          <p:nvPr/>
        </p:nvSpPr>
        <p:spPr>
          <a:xfrm>
            <a:off x="5912775" y="1850050"/>
            <a:ext cx="42792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latin typeface="Calibri"/>
                <a:ea typeface="Calibri"/>
                <a:cs typeface="Calibri"/>
                <a:sym typeface="Calibri"/>
              </a:rPr>
              <a:t>Deep-Synth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de-DE">
                <a:latin typeface="Calibri"/>
                <a:ea typeface="Calibri"/>
                <a:cs typeface="Calibri"/>
                <a:sym typeface="Calibri"/>
              </a:rPr>
              <a:t>SUNCG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de-DE">
                <a:latin typeface="Calibri"/>
                <a:ea typeface="Calibri"/>
                <a:cs typeface="Calibri"/>
                <a:sym typeface="Calibri"/>
              </a:rPr>
              <a:t>Räume aus vorhandenen Szenen entnehmen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de-DE">
                <a:latin typeface="Calibri"/>
                <a:ea typeface="Calibri"/>
                <a:cs typeface="Calibri"/>
                <a:sym typeface="Calibri"/>
              </a:rPr>
              <a:t>Rotationen nur um y axe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de-DE">
                <a:latin typeface="Calibri"/>
                <a:ea typeface="Calibri"/>
                <a:cs typeface="Calibri"/>
                <a:sym typeface="Calibri"/>
              </a:rPr>
              <a:t>Objekte nur auf dem Boden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de-DE">
                <a:latin typeface="Calibri"/>
                <a:ea typeface="Calibri"/>
                <a:cs typeface="Calibri"/>
                <a:sym typeface="Calibri"/>
              </a:rPr>
              <a:t>Rotation, Position und Skalierung als Transformationsmatrix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3" name="Google Shape;333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31982" y="1217301"/>
            <a:ext cx="1665838" cy="191043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37486" y="1217301"/>
            <a:ext cx="1665838" cy="191043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742990" y="1217302"/>
            <a:ext cx="1665838" cy="1910439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24"/>
          <p:cNvSpPr/>
          <p:nvPr/>
        </p:nvSpPr>
        <p:spPr>
          <a:xfrm>
            <a:off x="7198170" y="1461220"/>
            <a:ext cx="448200" cy="1422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7" name="Google Shape;337;p24"/>
          <p:cNvSpPr/>
          <p:nvPr/>
        </p:nvSpPr>
        <p:spPr>
          <a:xfrm>
            <a:off x="4870750" y="1461220"/>
            <a:ext cx="448200" cy="1422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8" name="Google Shape;338;p24"/>
          <p:cNvSpPr txBox="1"/>
          <p:nvPr/>
        </p:nvSpPr>
        <p:spPr>
          <a:xfrm>
            <a:off x="708928" y="3346463"/>
            <a:ext cx="2305504" cy="73863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de-D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ShapeNet Objekte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de-D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aus der initialen Szene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9" name="Google Shape;339;p24"/>
          <p:cNvSpPr txBox="1"/>
          <p:nvPr/>
        </p:nvSpPr>
        <p:spPr>
          <a:xfrm>
            <a:off x="3131982" y="3308718"/>
            <a:ext cx="2025645" cy="73863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de-D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SUNCG Objekte in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de-D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der Zwischenszene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0" name="Google Shape;340;p24"/>
          <p:cNvSpPr txBox="1"/>
          <p:nvPr/>
        </p:nvSpPr>
        <p:spPr>
          <a:xfrm>
            <a:off x="10048494" y="3308720"/>
            <a:ext cx="2182059" cy="46163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de-D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ShapeNet Objekte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1" name="Google Shape;341;p24"/>
          <p:cNvSpPr txBox="1"/>
          <p:nvPr/>
        </p:nvSpPr>
        <p:spPr>
          <a:xfrm>
            <a:off x="5437486" y="3308718"/>
            <a:ext cx="2428164" cy="46163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de-D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Deep-Synth Loop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2" name="Google Shape;342;p24"/>
          <p:cNvSpPr txBox="1"/>
          <p:nvPr/>
        </p:nvSpPr>
        <p:spPr>
          <a:xfrm>
            <a:off x="7742990" y="3308719"/>
            <a:ext cx="2198228" cy="46163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de-D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Deep-Synth Ausgabe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3" name="Google Shape;343;p24"/>
          <p:cNvSpPr/>
          <p:nvPr/>
        </p:nvSpPr>
        <p:spPr>
          <a:xfrm>
            <a:off x="826478" y="1217488"/>
            <a:ext cx="1665838" cy="1910599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4" name="Google Shape;344;p24"/>
          <p:cNvSpPr/>
          <p:nvPr/>
        </p:nvSpPr>
        <p:spPr>
          <a:xfrm>
            <a:off x="1922428" y="1374957"/>
            <a:ext cx="374240" cy="314341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5" name="Google Shape;345;p24"/>
          <p:cNvSpPr/>
          <p:nvPr/>
        </p:nvSpPr>
        <p:spPr>
          <a:xfrm>
            <a:off x="971938" y="1374957"/>
            <a:ext cx="403389" cy="314341"/>
          </a:xfrm>
          <a:prstGeom prst="pentagon">
            <a:avLst>
              <a:gd fmla="val 105146" name="hf"/>
              <a:gd fmla="val 110557" name="vf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6" name="Google Shape;346;p24"/>
          <p:cNvSpPr/>
          <p:nvPr/>
        </p:nvSpPr>
        <p:spPr>
          <a:xfrm>
            <a:off x="910120" y="1296742"/>
            <a:ext cx="1451033" cy="1732326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7" name="Google Shape;347;p24"/>
          <p:cNvSpPr/>
          <p:nvPr/>
        </p:nvSpPr>
        <p:spPr>
          <a:xfrm>
            <a:off x="10048494" y="1217301"/>
            <a:ext cx="1665809" cy="1910566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8" name="Google Shape;348;p24"/>
          <p:cNvSpPr/>
          <p:nvPr/>
        </p:nvSpPr>
        <p:spPr>
          <a:xfrm>
            <a:off x="10132137" y="1296553"/>
            <a:ext cx="1451007" cy="173229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9" name="Google Shape;349;p24"/>
          <p:cNvSpPr/>
          <p:nvPr/>
        </p:nvSpPr>
        <p:spPr>
          <a:xfrm>
            <a:off x="10141245" y="1382287"/>
            <a:ext cx="330970" cy="257908"/>
          </a:xfrm>
          <a:prstGeom prst="pentagon">
            <a:avLst>
              <a:gd fmla="val 105146" name="hf"/>
              <a:gd fmla="val 110557" name="vf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0" name="Google Shape;350;p24"/>
          <p:cNvSpPr/>
          <p:nvPr/>
        </p:nvSpPr>
        <p:spPr>
          <a:xfrm>
            <a:off x="10141245" y="1817587"/>
            <a:ext cx="330970" cy="257908"/>
          </a:xfrm>
          <a:prstGeom prst="pentagon">
            <a:avLst>
              <a:gd fmla="val 105146" name="hf"/>
              <a:gd fmla="val 110557" name="vf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1" name="Google Shape;351;p24"/>
          <p:cNvSpPr/>
          <p:nvPr/>
        </p:nvSpPr>
        <p:spPr>
          <a:xfrm>
            <a:off x="10654176" y="2674724"/>
            <a:ext cx="454443" cy="354124"/>
          </a:xfrm>
          <a:prstGeom prst="pentagon">
            <a:avLst>
              <a:gd fmla="val 105146" name="hf"/>
              <a:gd fmla="val 110557" name="vf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2" name="Google Shape;352;p24"/>
          <p:cNvSpPr/>
          <p:nvPr/>
        </p:nvSpPr>
        <p:spPr>
          <a:xfrm>
            <a:off x="11054693" y="1383223"/>
            <a:ext cx="267041" cy="2243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3" name="Google Shape;353;p24"/>
          <p:cNvSpPr/>
          <p:nvPr/>
        </p:nvSpPr>
        <p:spPr>
          <a:xfrm>
            <a:off x="11281880" y="1645321"/>
            <a:ext cx="295341" cy="829055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4" name="Google Shape;354;p24"/>
          <p:cNvSpPr/>
          <p:nvPr/>
        </p:nvSpPr>
        <p:spPr>
          <a:xfrm>
            <a:off x="10378520" y="1321449"/>
            <a:ext cx="454444" cy="888431"/>
          </a:xfrm>
          <a:prstGeom prst="round2DiagRect">
            <a:avLst>
              <a:gd fmla="val 16667" name="adj1"/>
              <a:gd fmla="val 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5" name="Google Shape;355;p24"/>
          <p:cNvSpPr/>
          <p:nvPr/>
        </p:nvSpPr>
        <p:spPr>
          <a:xfrm>
            <a:off x="10873329" y="1324359"/>
            <a:ext cx="172061" cy="156718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6" name="Google Shape;356;p2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-5400000">
            <a:off x="2282504" y="3958135"/>
            <a:ext cx="2533183" cy="2884302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24"/>
          <p:cNvSpPr/>
          <p:nvPr/>
        </p:nvSpPr>
        <p:spPr>
          <a:xfrm>
            <a:off x="5991906" y="4906329"/>
            <a:ext cx="647395" cy="980902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8" name="Google Shape;358;p2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827339" y="4131892"/>
            <a:ext cx="3436544" cy="2534986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24"/>
          <p:cNvSpPr txBox="1"/>
          <p:nvPr/>
        </p:nvSpPr>
        <p:spPr>
          <a:xfrm>
            <a:off x="2106944" y="6292301"/>
            <a:ext cx="2670170" cy="37985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lang="de-DE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SUNCG ID:</a:t>
            </a:r>
            <a:r>
              <a:rPr lang="de-DE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s__881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0" name="Google Shape;360;p24"/>
          <p:cNvSpPr/>
          <p:nvPr/>
        </p:nvSpPr>
        <p:spPr>
          <a:xfrm rot="10800000">
            <a:off x="5167879" y="4906329"/>
            <a:ext cx="647395" cy="980902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1" name="Google Shape;361;p24"/>
          <p:cNvSpPr txBox="1"/>
          <p:nvPr/>
        </p:nvSpPr>
        <p:spPr>
          <a:xfrm>
            <a:off x="6817427" y="6297576"/>
            <a:ext cx="3788315" cy="36930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lang="de-DE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ShapeNet ID:</a:t>
            </a:r>
            <a:r>
              <a:rPr lang="de-DE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6f66b1a489e6a93ac0b9503…</a:t>
            </a:r>
            <a:endParaRPr/>
          </a:p>
        </p:txBody>
      </p:sp>
      <p:sp>
        <p:nvSpPr>
          <p:cNvPr id="362" name="Google Shape;362;p24"/>
          <p:cNvSpPr txBox="1"/>
          <p:nvPr/>
        </p:nvSpPr>
        <p:spPr>
          <a:xfrm>
            <a:off x="838200" y="365125"/>
            <a:ext cx="9682537" cy="9499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</a:pPr>
            <a:r>
              <a:rPr b="1" lang="de-DE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Konvertierung: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</a:pPr>
            <a:r>
              <a:rPr b="1" lang="de-DE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" name="Google Shape;363;p24"/>
          <p:cNvSpPr/>
          <p:nvPr/>
        </p:nvSpPr>
        <p:spPr>
          <a:xfrm>
            <a:off x="2296675" y="1941938"/>
            <a:ext cx="994200" cy="4617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TOOL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4" name="Google Shape;364;p24"/>
          <p:cNvSpPr/>
          <p:nvPr/>
        </p:nvSpPr>
        <p:spPr>
          <a:xfrm>
            <a:off x="9249925" y="1941938"/>
            <a:ext cx="994200" cy="4617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TOOL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19"/>
          <p:cNvSpPr txBox="1"/>
          <p:nvPr/>
        </p:nvSpPr>
        <p:spPr>
          <a:xfrm>
            <a:off x="838200" y="365125"/>
            <a:ext cx="6740499" cy="9499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</a:pPr>
            <a:r>
              <a:rPr b="1" lang="de-DE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Konvertierung: </a:t>
            </a:r>
            <a:br>
              <a:rPr b="1" lang="de-DE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de-DE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de-DE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XML -&gt; JSON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O imagine care conține text&#10;&#10;Descriere generată automat" id="370" name="Google Shape;370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97483" y="365125"/>
            <a:ext cx="7713204" cy="612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"/>
          <p:cNvSpPr txBox="1"/>
          <p:nvPr>
            <p:ph type="title"/>
          </p:nvPr>
        </p:nvSpPr>
        <p:spPr>
          <a:xfrm>
            <a:off x="838200" y="681037"/>
            <a:ext cx="1884452" cy="5595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1" lang="de-DE" sz="3200">
                <a:latin typeface="Arial"/>
                <a:ea typeface="Arial"/>
                <a:cs typeface="Arial"/>
                <a:sym typeface="Arial"/>
              </a:rPr>
              <a:t>Agenda:</a:t>
            </a:r>
            <a:endParaRPr b="1" sz="3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2"/>
          <p:cNvSpPr txBox="1"/>
          <p:nvPr>
            <p:ph idx="1" type="body"/>
          </p:nvPr>
        </p:nvSpPr>
        <p:spPr>
          <a:xfrm>
            <a:off x="838200" y="1571946"/>
            <a:ext cx="10515600" cy="46050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14350" lvl="0" marL="5143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AutoNum type="arabicPeriod"/>
            </a:pPr>
            <a:r>
              <a:rPr lang="de-DE"/>
              <a:t>Allgemein: 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de-DE"/>
              <a:t>Worum es geht?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de-DE"/>
              <a:t>Einschränkungen</a:t>
            </a:r>
            <a:endParaRPr/>
          </a:p>
          <a:p>
            <a:pPr indent="-514350" lvl="0" marL="5143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AutoNum type="arabicPeriod"/>
            </a:pPr>
            <a:r>
              <a:rPr lang="de-DE"/>
              <a:t>Wie ist der allgemeine Ansatz?</a:t>
            </a:r>
            <a:endParaRPr/>
          </a:p>
          <a:p>
            <a:pPr indent="-514350" lvl="0" marL="5143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AutoNum type="arabicPeriod"/>
            </a:pPr>
            <a:r>
              <a:rPr lang="de-DE"/>
              <a:t>Deep Synth + SUNCG</a:t>
            </a:r>
            <a:endParaRPr/>
          </a:p>
          <a:p>
            <a:pPr indent="-514350" lvl="0" marL="5143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AutoNum type="arabicPeriod"/>
            </a:pPr>
            <a:r>
              <a:rPr lang="de-DE"/>
              <a:t>Aufgaben</a:t>
            </a:r>
            <a:endParaRPr/>
          </a:p>
          <a:p>
            <a:pPr indent="-514350" lvl="0" marL="5143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AutoNum type="arabicPeriod"/>
            </a:pPr>
            <a:r>
              <a:rPr lang="de-DE"/>
              <a:t>Quellen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20"/>
          <p:cNvSpPr txBox="1"/>
          <p:nvPr/>
        </p:nvSpPr>
        <p:spPr>
          <a:xfrm>
            <a:off x="838200" y="365125"/>
            <a:ext cx="6740499" cy="9499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</a:pPr>
            <a:r>
              <a:rPr b="1" lang="de-DE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Konvertierung: </a:t>
            </a:r>
            <a:br>
              <a:rPr b="1" lang="de-DE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de-DE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de-DE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XML -&gt; JSON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O imagine care conține text&#10;&#10;Descriere generată automat" id="376" name="Google Shape;376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2625" y="2534098"/>
            <a:ext cx="5666135" cy="3021335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p20"/>
          <p:cNvSpPr txBox="1"/>
          <p:nvPr/>
        </p:nvSpPr>
        <p:spPr>
          <a:xfrm>
            <a:off x="462635" y="2030141"/>
            <a:ext cx="5275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0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Extrahierung der Objekten:</a:t>
            </a:r>
            <a:endParaRPr sz="1800" u="sng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O imagine care conține text&#10;&#10;Descriere generată automat" id="378" name="Google Shape;378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18911" y="1849069"/>
            <a:ext cx="4500269" cy="4135929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20"/>
          <p:cNvSpPr txBox="1"/>
          <p:nvPr/>
        </p:nvSpPr>
        <p:spPr>
          <a:xfrm>
            <a:off x="6618892" y="1315109"/>
            <a:ext cx="5275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0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Extrahierung der Koordinaten:</a:t>
            </a:r>
            <a:endParaRPr sz="1800" u="sng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25"/>
          <p:cNvSpPr txBox="1"/>
          <p:nvPr/>
        </p:nvSpPr>
        <p:spPr>
          <a:xfrm>
            <a:off x="838200" y="365125"/>
            <a:ext cx="9682537" cy="9499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</a:pPr>
            <a:r>
              <a:rPr b="1" lang="de-DE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Konvertierung: </a:t>
            </a:r>
            <a:r>
              <a:rPr lang="de-DE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IDs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</a:pPr>
            <a:r>
              <a:rPr b="1" lang="de-DE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5" name="Google Shape;38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111675"/>
            <a:ext cx="11887201" cy="1324983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p25"/>
          <p:cNvSpPr/>
          <p:nvPr/>
        </p:nvSpPr>
        <p:spPr>
          <a:xfrm>
            <a:off x="1877775" y="2111675"/>
            <a:ext cx="979800" cy="2448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p25"/>
          <p:cNvSpPr/>
          <p:nvPr/>
        </p:nvSpPr>
        <p:spPr>
          <a:xfrm>
            <a:off x="9010675" y="2111675"/>
            <a:ext cx="1143000" cy="244800"/>
          </a:xfrm>
          <a:prstGeom prst="rect">
            <a:avLst/>
          </a:prstGeom>
          <a:noFill/>
          <a:ln cap="flat" cmpd="sng" w="3810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p25"/>
          <p:cNvSpPr/>
          <p:nvPr/>
        </p:nvSpPr>
        <p:spPr>
          <a:xfrm>
            <a:off x="10836725" y="2111675"/>
            <a:ext cx="858600" cy="244800"/>
          </a:xfrm>
          <a:prstGeom prst="rect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9" name="Google Shape;389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3752333"/>
            <a:ext cx="11887200" cy="1370990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25"/>
          <p:cNvSpPr/>
          <p:nvPr/>
        </p:nvSpPr>
        <p:spPr>
          <a:xfrm>
            <a:off x="1070875" y="3752325"/>
            <a:ext cx="1500900" cy="2448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p25"/>
          <p:cNvSpPr/>
          <p:nvPr/>
        </p:nvSpPr>
        <p:spPr>
          <a:xfrm>
            <a:off x="2672425" y="3752325"/>
            <a:ext cx="1500900" cy="244800"/>
          </a:xfrm>
          <a:prstGeom prst="rect">
            <a:avLst/>
          </a:prstGeom>
          <a:noFill/>
          <a:ln cap="flat" cmpd="sng" w="3810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p25"/>
          <p:cNvSpPr/>
          <p:nvPr/>
        </p:nvSpPr>
        <p:spPr>
          <a:xfrm>
            <a:off x="5132575" y="3752325"/>
            <a:ext cx="979800" cy="244800"/>
          </a:xfrm>
          <a:prstGeom prst="rect">
            <a:avLst/>
          </a:prstGeom>
          <a:noFill/>
          <a:ln cap="flat" cmpd="sng" w="3810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p25"/>
          <p:cNvSpPr/>
          <p:nvPr/>
        </p:nvSpPr>
        <p:spPr>
          <a:xfrm>
            <a:off x="4223650" y="3752325"/>
            <a:ext cx="858600" cy="244800"/>
          </a:xfrm>
          <a:prstGeom prst="rect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p25"/>
          <p:cNvSpPr txBox="1"/>
          <p:nvPr/>
        </p:nvSpPr>
        <p:spPr>
          <a:xfrm>
            <a:off x="4744675" y="775600"/>
            <a:ext cx="5409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latin typeface="Calibri"/>
                <a:ea typeface="Calibri"/>
                <a:cs typeface="Calibri"/>
                <a:sym typeface="Calibri"/>
              </a:rPr>
              <a:t>Gesucht: SUNCG Model mit </a:t>
            </a:r>
            <a:r>
              <a:rPr lang="de-DE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fine_graied_class</a:t>
            </a:r>
            <a:r>
              <a:rPr lang="de-DE" sz="1800">
                <a:latin typeface="Calibri"/>
                <a:ea typeface="Calibri"/>
                <a:cs typeface="Calibri"/>
                <a:sym typeface="Calibri"/>
              </a:rPr>
              <a:t> gleich </a:t>
            </a:r>
            <a:r>
              <a:rPr lang="de-DE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wnlemma</a:t>
            </a:r>
            <a:endParaRPr sz="1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0" name="Google Shape;400;gc8f9b3f225_1_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2599" y="1172413"/>
            <a:ext cx="10717649" cy="5371875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gc8f9b3f225_1_106"/>
          <p:cNvSpPr txBox="1"/>
          <p:nvPr/>
        </p:nvSpPr>
        <p:spPr>
          <a:xfrm>
            <a:off x="838200" y="365125"/>
            <a:ext cx="6740400" cy="95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68"/>
              <a:buFont typeface="Arial"/>
              <a:buNone/>
            </a:pPr>
            <a:r>
              <a:rPr b="1" lang="de-DE" sz="2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Konvertierung: </a:t>
            </a:r>
            <a:br>
              <a:rPr b="1" lang="de-DE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de-DE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de-DE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Unterschiede</a:t>
            </a:r>
            <a:r>
              <a:rPr lang="de-DE" sz="2200">
                <a:solidFill>
                  <a:schemeClr val="dk1"/>
                </a:solidFill>
              </a:rPr>
              <a:t> ShapeNet und SUNCG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2" name="Google Shape;402;gc8f9b3f225_1_1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14825" y="5773900"/>
            <a:ext cx="4308600" cy="7704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c8fdcf5617_2_30"/>
          <p:cNvSpPr txBox="1"/>
          <p:nvPr/>
        </p:nvSpPr>
        <p:spPr>
          <a:xfrm>
            <a:off x="838200" y="365125"/>
            <a:ext cx="9682500" cy="95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</a:pPr>
            <a:r>
              <a:rPr b="1" lang="de-DE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Konvertierung: </a:t>
            </a:r>
            <a:r>
              <a:rPr lang="de-DE" sz="2000">
                <a:solidFill>
                  <a:schemeClr val="dk1"/>
                </a:solidFill>
              </a:rPr>
              <a:t>Objektgrößen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</a:pPr>
            <a:r>
              <a:rPr b="1" lang="de-DE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8" name="Google Shape;408;gc8fdcf5617_2_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111675"/>
            <a:ext cx="11887201" cy="1324983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gc8fdcf5617_2_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3752333"/>
            <a:ext cx="11887200" cy="1370990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Google Shape;410;gc8fdcf5617_2_30"/>
          <p:cNvSpPr txBox="1"/>
          <p:nvPr/>
        </p:nvSpPr>
        <p:spPr>
          <a:xfrm>
            <a:off x="4744675" y="775600"/>
            <a:ext cx="5409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latin typeface="Calibri"/>
                <a:ea typeface="Calibri"/>
                <a:cs typeface="Calibri"/>
                <a:sym typeface="Calibri"/>
              </a:rPr>
              <a:t>Gesucht: SUNCG Model mit ähnlichen </a:t>
            </a:r>
            <a:r>
              <a:rPr lang="de-DE" sz="1800">
                <a:solidFill>
                  <a:srgbClr val="FF00FF"/>
                </a:solidFill>
                <a:latin typeface="Calibri"/>
                <a:ea typeface="Calibri"/>
                <a:cs typeface="Calibri"/>
                <a:sym typeface="Calibri"/>
              </a:rPr>
              <a:t>Größen</a:t>
            </a:r>
            <a:endParaRPr sz="1800">
              <a:solidFill>
                <a:srgbClr val="FF00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1" name="Google Shape;411;gc8fdcf5617_2_30"/>
          <p:cNvSpPr/>
          <p:nvPr/>
        </p:nvSpPr>
        <p:spPr>
          <a:xfrm>
            <a:off x="6245675" y="2111675"/>
            <a:ext cx="2612700" cy="215400"/>
          </a:xfrm>
          <a:prstGeom prst="rect">
            <a:avLst/>
          </a:prstGeom>
          <a:noFill/>
          <a:ln cap="flat" cmpd="sng" w="28575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gc8fdcf5617_2_30"/>
          <p:cNvSpPr/>
          <p:nvPr/>
        </p:nvSpPr>
        <p:spPr>
          <a:xfrm>
            <a:off x="9643375" y="3752325"/>
            <a:ext cx="2194800" cy="237300"/>
          </a:xfrm>
          <a:prstGeom prst="rect">
            <a:avLst/>
          </a:prstGeom>
          <a:noFill/>
          <a:ln cap="flat" cmpd="sng" w="28575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c8fdcf5617_2_45"/>
          <p:cNvSpPr txBox="1"/>
          <p:nvPr/>
        </p:nvSpPr>
        <p:spPr>
          <a:xfrm>
            <a:off x="838200" y="365125"/>
            <a:ext cx="6740400" cy="95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68"/>
              <a:buFont typeface="Arial"/>
              <a:buNone/>
            </a:pPr>
            <a:r>
              <a:rPr b="1" lang="de-DE" sz="2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Konvertierung: </a:t>
            </a:r>
            <a:r>
              <a:rPr lang="de-DE" sz="2800">
                <a:solidFill>
                  <a:schemeClr val="dk1"/>
                </a:solidFill>
              </a:rPr>
              <a:t>IDs</a:t>
            </a:r>
            <a:endParaRPr sz="2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68"/>
              <a:buFont typeface="Arial"/>
              <a:buNone/>
            </a:pPr>
            <a:r>
              <a:t/>
            </a:r>
            <a:endParaRPr b="1" sz="2800">
              <a:solidFill>
                <a:schemeClr val="dk1"/>
              </a:solidFill>
            </a:endParaRPr>
          </a:p>
        </p:txBody>
      </p:sp>
      <p:sp>
        <p:nvSpPr>
          <p:cNvPr id="419" name="Google Shape;419;gc8fdcf5617_2_45"/>
          <p:cNvSpPr txBox="1"/>
          <p:nvPr/>
        </p:nvSpPr>
        <p:spPr>
          <a:xfrm>
            <a:off x="2062850" y="3437250"/>
            <a:ext cx="808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20" name="Google Shape;420;gc8fdcf5617_2_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0600" y="1678226"/>
            <a:ext cx="10624449" cy="139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" name="Google Shape;421;gc8fdcf5617_2_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46400" y="4962532"/>
            <a:ext cx="10624449" cy="1311018"/>
          </a:xfrm>
          <a:prstGeom prst="rect">
            <a:avLst/>
          </a:prstGeom>
          <a:noFill/>
          <a:ln>
            <a:noFill/>
          </a:ln>
        </p:spPr>
      </p:pic>
      <p:sp>
        <p:nvSpPr>
          <p:cNvPr id="422" name="Google Shape;422;gc8fdcf5617_2_45"/>
          <p:cNvSpPr/>
          <p:nvPr/>
        </p:nvSpPr>
        <p:spPr>
          <a:xfrm>
            <a:off x="838200" y="2347225"/>
            <a:ext cx="10832700" cy="285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" name="Google Shape;423;gc8fdcf5617_2_45"/>
          <p:cNvSpPr/>
          <p:nvPr/>
        </p:nvSpPr>
        <p:spPr>
          <a:xfrm>
            <a:off x="838200" y="5589900"/>
            <a:ext cx="10832700" cy="285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24" name="Google Shape;424;gc8fdcf5617_2_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14850" y="3282338"/>
            <a:ext cx="2671075" cy="165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gc8fdcf5617_2_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90600" y="3282350"/>
            <a:ext cx="2922599" cy="1658325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gc8fdcf5617_2_45"/>
          <p:cNvSpPr/>
          <p:nvPr/>
        </p:nvSpPr>
        <p:spPr>
          <a:xfrm>
            <a:off x="3818175" y="3837225"/>
            <a:ext cx="673500" cy="400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38761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27" name="Google Shape;427;gc8fdcf5617_2_4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915089" y="3857024"/>
            <a:ext cx="1699961" cy="886717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" name="Google Shape;428;gc8fdcf5617_2_4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387800" y="3920407"/>
            <a:ext cx="1876370" cy="886718"/>
          </a:xfrm>
          <a:prstGeom prst="rect">
            <a:avLst/>
          </a:prstGeom>
          <a:noFill/>
          <a:ln>
            <a:noFill/>
          </a:ln>
        </p:spPr>
      </p:pic>
      <p:sp>
        <p:nvSpPr>
          <p:cNvPr id="429" name="Google Shape;429;gc8fdcf5617_2_45"/>
          <p:cNvSpPr/>
          <p:nvPr/>
        </p:nvSpPr>
        <p:spPr>
          <a:xfrm>
            <a:off x="9307123" y="4113633"/>
            <a:ext cx="564900" cy="373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38761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22"/>
          <p:cNvSpPr txBox="1"/>
          <p:nvPr/>
        </p:nvSpPr>
        <p:spPr>
          <a:xfrm>
            <a:off x="415592" y="1112721"/>
            <a:ext cx="11360800" cy="1455679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br>
              <a:rPr lang="de-D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5" name="Google Shape;435;p22"/>
          <p:cNvSpPr txBox="1"/>
          <p:nvPr/>
        </p:nvSpPr>
        <p:spPr>
          <a:xfrm>
            <a:off x="838200" y="1417256"/>
            <a:ext cx="11360800" cy="745908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de-DE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Die Koordinaten gegeben in der UIMA Szene mussen zu einer TransformationsMatrix umgewandelt werden damit es mit Deep-Synth funktioniert.</a:t>
            </a:r>
            <a:br>
              <a:rPr lang="de-D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6" name="Google Shape;436;p22"/>
          <p:cNvPicPr preferRelativeResize="0"/>
          <p:nvPr/>
        </p:nvPicPr>
        <p:blipFill rotWithShape="1">
          <a:blip r:embed="rId3">
            <a:alphaModFix/>
          </a:blip>
          <a:srcRect b="-3849" l="0" r="0" t="0"/>
          <a:stretch/>
        </p:blipFill>
        <p:spPr>
          <a:xfrm>
            <a:off x="567992" y="2139277"/>
            <a:ext cx="10498910" cy="745907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" name="Google Shape;437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7992" y="2836759"/>
            <a:ext cx="10498910" cy="270221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67993" y="3068530"/>
            <a:ext cx="10498908" cy="450731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p2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67993" y="3512122"/>
            <a:ext cx="10498908" cy="277360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22"/>
          <p:cNvSpPr/>
          <p:nvPr/>
        </p:nvSpPr>
        <p:spPr>
          <a:xfrm>
            <a:off x="415592" y="4416432"/>
            <a:ext cx="1476600" cy="914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1" name="Google Shape;441;p22"/>
          <p:cNvSpPr txBox="1"/>
          <p:nvPr/>
        </p:nvSpPr>
        <p:spPr>
          <a:xfrm>
            <a:off x="2487695" y="4442218"/>
            <a:ext cx="8814000" cy="6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de-DE"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TransformationsMatrix + wie man es berechnet?</a:t>
            </a:r>
            <a:br>
              <a:rPr b="1" lang="de-D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1"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2" name="Google Shape;442;p22"/>
          <p:cNvSpPr txBox="1"/>
          <p:nvPr/>
        </p:nvSpPr>
        <p:spPr>
          <a:xfrm>
            <a:off x="838200" y="365125"/>
            <a:ext cx="9682537" cy="9499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</a:pPr>
            <a:r>
              <a:rPr b="1" lang="de-DE" sz="2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Überführung: </a:t>
            </a:r>
            <a:br>
              <a:rPr b="1" lang="de-DE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de-DE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XML -&gt; JSON (ShapeNet Koordinaten -&gt; TransformationsMatrix)</a:t>
            </a: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8" name="Google Shape;448;gc8f9b3f225_1_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58676" y="1551841"/>
            <a:ext cx="1894653" cy="1894653"/>
          </a:xfrm>
          <a:prstGeom prst="rect">
            <a:avLst/>
          </a:prstGeom>
          <a:noFill/>
          <a:ln>
            <a:noFill/>
          </a:ln>
        </p:spPr>
      </p:pic>
      <p:pic>
        <p:nvPicPr>
          <p:cNvPr id="449" name="Google Shape;449;gc8f9b3f225_1_7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333141" y="1551841"/>
            <a:ext cx="1894653" cy="1894653"/>
          </a:xfrm>
          <a:prstGeom prst="rect">
            <a:avLst/>
          </a:prstGeom>
          <a:noFill/>
          <a:ln>
            <a:noFill/>
          </a:ln>
        </p:spPr>
      </p:pic>
      <p:sp>
        <p:nvSpPr>
          <p:cNvPr id="450" name="Google Shape;450;gc8f9b3f225_1_78"/>
          <p:cNvSpPr txBox="1"/>
          <p:nvPr/>
        </p:nvSpPr>
        <p:spPr>
          <a:xfrm>
            <a:off x="6855936" y="1149138"/>
            <a:ext cx="3253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Deep-Synth (SUNCG): (x, y, r)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1" name="Google Shape;451;gc8f9b3f225_1_78"/>
          <p:cNvSpPr txBox="1"/>
          <p:nvPr/>
        </p:nvSpPr>
        <p:spPr>
          <a:xfrm>
            <a:off x="6855935" y="3496785"/>
            <a:ext cx="3664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Quelle: Deep-Synth (SUNCG) - Ergebnisse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2" name="Google Shape;452;gc8f9b3f225_1_78"/>
          <p:cNvSpPr txBox="1"/>
          <p:nvPr/>
        </p:nvSpPr>
        <p:spPr>
          <a:xfrm>
            <a:off x="838200" y="365125"/>
            <a:ext cx="6740400" cy="95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68"/>
              <a:buFont typeface="Arial"/>
              <a:buNone/>
            </a:pPr>
            <a:r>
              <a:rPr b="1" lang="de-DE" sz="2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Konvertierung: </a:t>
            </a:r>
            <a:br>
              <a:rPr b="1" lang="de-DE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de-DE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de-DE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Unterschiede Deep-Synth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53" name="Google Shape;453;gc8f9b3f225_1_7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05963" y="5247635"/>
            <a:ext cx="7648575" cy="1428750"/>
          </a:xfrm>
          <a:prstGeom prst="rect">
            <a:avLst/>
          </a:prstGeom>
          <a:noFill/>
          <a:ln>
            <a:noFill/>
          </a:ln>
        </p:spPr>
      </p:pic>
      <p:sp>
        <p:nvSpPr>
          <p:cNvPr id="454" name="Google Shape;454;gc8f9b3f225_1_78"/>
          <p:cNvSpPr/>
          <p:nvPr/>
        </p:nvSpPr>
        <p:spPr>
          <a:xfrm>
            <a:off x="4388300" y="5434075"/>
            <a:ext cx="2163600" cy="8367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  <a:highlight>
                <a:srgbClr val="FF0000"/>
              </a:highlight>
            </a:endParaRPr>
          </a:p>
        </p:txBody>
      </p:sp>
      <p:sp>
        <p:nvSpPr>
          <p:cNvPr id="455" name="Google Shape;455;gc8f9b3f225_1_78"/>
          <p:cNvSpPr/>
          <p:nvPr/>
        </p:nvSpPr>
        <p:spPr>
          <a:xfrm>
            <a:off x="10491125" y="6270775"/>
            <a:ext cx="959400" cy="307800"/>
          </a:xfrm>
          <a:prstGeom prst="rect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gc8f9b3f225_1_78"/>
          <p:cNvSpPr txBox="1"/>
          <p:nvPr/>
        </p:nvSpPr>
        <p:spPr>
          <a:xfrm>
            <a:off x="6666825" y="4095138"/>
            <a:ext cx="49191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200">
                <a:latin typeface="Calibri"/>
                <a:ea typeface="Calibri"/>
                <a:cs typeface="Calibri"/>
                <a:sym typeface="Calibri"/>
              </a:rPr>
              <a:t>Transformationsmatrix: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200"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lang="de-DE" sz="2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Rotation</a:t>
            </a:r>
            <a:r>
              <a:rPr lang="de-DE" sz="2200"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de-DE" sz="2200">
                <a:solidFill>
                  <a:srgbClr val="1155CC"/>
                </a:solidFill>
                <a:latin typeface="Calibri"/>
                <a:ea typeface="Calibri"/>
                <a:cs typeface="Calibri"/>
                <a:sym typeface="Calibri"/>
              </a:rPr>
              <a:t>Skalierung</a:t>
            </a:r>
            <a:r>
              <a:rPr lang="de-DE" sz="2200"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de-DE" sz="2200">
                <a:solidFill>
                  <a:srgbClr val="6AA84F"/>
                </a:solidFill>
                <a:latin typeface="Calibri"/>
                <a:ea typeface="Calibri"/>
                <a:cs typeface="Calibri"/>
                <a:sym typeface="Calibri"/>
              </a:rPr>
              <a:t>Position</a:t>
            </a:r>
            <a:endParaRPr sz="2200">
              <a:solidFill>
                <a:srgbClr val="6AA84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7" name="Google Shape;457;gc8f9b3f225_1_78"/>
          <p:cNvSpPr/>
          <p:nvPr/>
        </p:nvSpPr>
        <p:spPr>
          <a:xfrm>
            <a:off x="7368275" y="5454475"/>
            <a:ext cx="2357400" cy="836700"/>
          </a:xfrm>
          <a:prstGeom prst="rect">
            <a:avLst/>
          </a:prstGeom>
          <a:noFill/>
          <a:ln cap="flat" cmpd="sng" w="9525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58" name="Google Shape;458;gc8f9b3f225_1_7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1613" y="2121913"/>
            <a:ext cx="1600200" cy="391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" name="Google Shape;459;gc8f9b3f225_1_7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627494" y="2244500"/>
            <a:ext cx="4039318" cy="1468843"/>
          </a:xfrm>
          <a:prstGeom prst="rect">
            <a:avLst/>
          </a:prstGeom>
          <a:noFill/>
          <a:ln>
            <a:noFill/>
          </a:ln>
        </p:spPr>
      </p:pic>
      <p:sp>
        <p:nvSpPr>
          <p:cNvPr id="460" name="Google Shape;460;gc8f9b3f225_1_78"/>
          <p:cNvSpPr txBox="1"/>
          <p:nvPr/>
        </p:nvSpPr>
        <p:spPr>
          <a:xfrm>
            <a:off x="428600" y="6116875"/>
            <a:ext cx="27147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latin typeface="Calibri"/>
                <a:ea typeface="Calibri"/>
                <a:cs typeface="Calibri"/>
                <a:sym typeface="Calibri"/>
              </a:rPr>
              <a:t>up = (001)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latin typeface="Calibri"/>
                <a:ea typeface="Calibri"/>
                <a:cs typeface="Calibri"/>
                <a:sym typeface="Calibri"/>
              </a:rPr>
              <a:t>front = (-100)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1" name="Google Shape;461;gc8f9b3f225_1_78"/>
          <p:cNvSpPr txBox="1"/>
          <p:nvPr/>
        </p:nvSpPr>
        <p:spPr>
          <a:xfrm>
            <a:off x="2627500" y="4095150"/>
            <a:ext cx="27147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latin typeface="Calibri"/>
                <a:ea typeface="Calibri"/>
                <a:cs typeface="Calibri"/>
                <a:sym typeface="Calibri"/>
              </a:rPr>
              <a:t>Standard       </a:t>
            </a:r>
            <a:r>
              <a:rPr lang="de-DE" sz="1800">
                <a:latin typeface="Calibri"/>
                <a:ea typeface="Calibri"/>
                <a:cs typeface="Calibri"/>
                <a:sym typeface="Calibri"/>
              </a:rPr>
              <a:t>up = (010)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latin typeface="Calibri"/>
                <a:ea typeface="Calibri"/>
                <a:cs typeface="Calibri"/>
                <a:sym typeface="Calibri"/>
              </a:rPr>
              <a:t> front = (001)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2" name="Google Shape;462;gc8f9b3f225_1_78"/>
          <p:cNvSpPr txBox="1"/>
          <p:nvPr/>
        </p:nvSpPr>
        <p:spPr>
          <a:xfrm>
            <a:off x="2428875" y="4674050"/>
            <a:ext cx="20412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latin typeface="Calibri"/>
                <a:ea typeface="Calibri"/>
                <a:cs typeface="Calibri"/>
                <a:sym typeface="Calibri"/>
              </a:rPr>
              <a:t>ZXY Euler: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latin typeface="Calibri"/>
                <a:ea typeface="Calibri"/>
                <a:cs typeface="Calibri"/>
                <a:sym typeface="Calibri"/>
              </a:rPr>
              <a:t>x=-90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latin typeface="Calibri"/>
                <a:ea typeface="Calibri"/>
                <a:cs typeface="Calibri"/>
                <a:sym typeface="Calibri"/>
              </a:rPr>
              <a:t>y=-90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latin typeface="Calibri"/>
                <a:ea typeface="Calibri"/>
                <a:cs typeface="Calibri"/>
                <a:sym typeface="Calibri"/>
              </a:rPr>
              <a:t>z=0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c8f9b3f225_1_112"/>
          <p:cNvSpPr txBox="1"/>
          <p:nvPr/>
        </p:nvSpPr>
        <p:spPr>
          <a:xfrm>
            <a:off x="6855935" y="3496785"/>
            <a:ext cx="3664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Quelle:</a:t>
            </a:r>
            <a:r>
              <a:rPr lang="de-DE">
                <a:solidFill>
                  <a:schemeClr val="dk1"/>
                </a:solidFill>
              </a:rPr>
              <a:t> ACL21 rendered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9" name="Google Shape;469;gc8f9b3f225_1_112"/>
          <p:cNvSpPr txBox="1"/>
          <p:nvPr/>
        </p:nvSpPr>
        <p:spPr>
          <a:xfrm>
            <a:off x="838200" y="365125"/>
            <a:ext cx="6740400" cy="95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68"/>
              <a:buFont typeface="Arial"/>
              <a:buNone/>
            </a:pPr>
            <a:r>
              <a:rPr b="1" lang="de-DE" sz="2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Konvertierung: </a:t>
            </a:r>
            <a:br>
              <a:rPr b="1" lang="de-DE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de-DE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de-DE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Unterschiede</a:t>
            </a:r>
            <a:r>
              <a:rPr lang="de-DE" sz="2200">
                <a:solidFill>
                  <a:schemeClr val="dk1"/>
                </a:solidFill>
              </a:rPr>
              <a:t> UIMA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0" name="Google Shape;470;gc8f9b3f225_1_112"/>
          <p:cNvSpPr txBox="1"/>
          <p:nvPr/>
        </p:nvSpPr>
        <p:spPr>
          <a:xfrm>
            <a:off x="6666825" y="4095138"/>
            <a:ext cx="49191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Ro</a:t>
            </a:r>
            <a:r>
              <a:rPr lang="de-DE" sz="2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tation: x,y,z,w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200">
                <a:latin typeface="Calibri"/>
                <a:ea typeface="Calibri"/>
                <a:cs typeface="Calibri"/>
                <a:sym typeface="Calibri"/>
              </a:rPr>
              <a:t>Skalierung x,y,z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200">
                <a:latin typeface="Calibri"/>
                <a:ea typeface="Calibri"/>
                <a:cs typeface="Calibri"/>
                <a:sym typeface="Calibri"/>
              </a:rPr>
              <a:t>Position x,y,z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1" name="Google Shape;471;gc8f9b3f225_1_112"/>
          <p:cNvSpPr txBox="1"/>
          <p:nvPr/>
        </p:nvSpPr>
        <p:spPr>
          <a:xfrm>
            <a:off x="428600" y="6116875"/>
            <a:ext cx="27147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latin typeface="Calibri"/>
                <a:ea typeface="Calibri"/>
                <a:cs typeface="Calibri"/>
                <a:sym typeface="Calibri"/>
              </a:rPr>
              <a:t>up = (001)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latin typeface="Calibri"/>
                <a:ea typeface="Calibri"/>
                <a:cs typeface="Calibri"/>
                <a:sym typeface="Calibri"/>
              </a:rPr>
              <a:t>front = (010)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2" name="Google Shape;472;gc8f9b3f225_1_112"/>
          <p:cNvSpPr txBox="1"/>
          <p:nvPr/>
        </p:nvSpPr>
        <p:spPr>
          <a:xfrm>
            <a:off x="2749975" y="3005200"/>
            <a:ext cx="27147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latin typeface="Calibri"/>
                <a:ea typeface="Calibri"/>
                <a:cs typeface="Calibri"/>
                <a:sym typeface="Calibri"/>
              </a:rPr>
              <a:t>Standard       up = (010)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latin typeface="Calibri"/>
                <a:ea typeface="Calibri"/>
                <a:cs typeface="Calibri"/>
                <a:sym typeface="Calibri"/>
              </a:rPr>
              <a:t> front = (001)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73" name="Google Shape;473;gc8f9b3f225_1_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82500" y="172825"/>
            <a:ext cx="3764906" cy="319198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" name="Google Shape;474;gc8f9b3f225_1_1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8675" y="3804575"/>
            <a:ext cx="3589000" cy="179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5" name="Google Shape;475;gc8f9b3f225_1_1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00175" y="1315225"/>
            <a:ext cx="3317347" cy="1689975"/>
          </a:xfrm>
          <a:prstGeom prst="rect">
            <a:avLst/>
          </a:prstGeom>
          <a:noFill/>
          <a:ln>
            <a:noFill/>
          </a:ln>
        </p:spPr>
      </p:pic>
      <p:sp>
        <p:nvSpPr>
          <p:cNvPr id="476" name="Google Shape;476;gc8f9b3f225_1_112"/>
          <p:cNvSpPr txBox="1"/>
          <p:nvPr/>
        </p:nvSpPr>
        <p:spPr>
          <a:xfrm>
            <a:off x="595250" y="2697400"/>
            <a:ext cx="20412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latin typeface="Calibri"/>
                <a:ea typeface="Calibri"/>
                <a:cs typeface="Calibri"/>
                <a:sym typeface="Calibri"/>
              </a:rPr>
              <a:t>ZXY Euler: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latin typeface="Calibri"/>
                <a:ea typeface="Calibri"/>
                <a:cs typeface="Calibri"/>
                <a:sym typeface="Calibri"/>
              </a:rPr>
              <a:t>x=-90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latin typeface="Calibri"/>
                <a:ea typeface="Calibri"/>
                <a:cs typeface="Calibri"/>
                <a:sym typeface="Calibri"/>
              </a:rPr>
              <a:t>y=180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latin typeface="Calibri"/>
                <a:ea typeface="Calibri"/>
                <a:cs typeface="Calibri"/>
                <a:sym typeface="Calibri"/>
              </a:rPr>
              <a:t>z=0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77" name="Google Shape;477;gc8f9b3f225_1_112"/>
          <p:cNvCxnSpPr/>
          <p:nvPr/>
        </p:nvCxnSpPr>
        <p:spPr>
          <a:xfrm flipH="1">
            <a:off x="8688075" y="4469950"/>
            <a:ext cx="27300" cy="959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78" name="Google Shape;478;gc8f9b3f225_1_112"/>
          <p:cNvSpPr txBox="1"/>
          <p:nvPr/>
        </p:nvSpPr>
        <p:spPr>
          <a:xfrm>
            <a:off x="7578600" y="5586325"/>
            <a:ext cx="4397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latin typeface="Calibri"/>
                <a:ea typeface="Calibri"/>
                <a:cs typeface="Calibri"/>
                <a:sym typeface="Calibri"/>
              </a:rPr>
              <a:t>Euler Winkel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79" name="Google Shape;479;gc8f9b3f225_1_11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398525" y="4365950"/>
            <a:ext cx="1909630" cy="215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c8f9b3f225_1_163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Transform</a:t>
            </a:r>
            <a:endParaRPr/>
          </a:p>
        </p:txBody>
      </p:sp>
      <p:pic>
        <p:nvPicPr>
          <p:cNvPr id="486" name="Google Shape;486;gc8f9b3f225_1_163"/>
          <p:cNvPicPr preferRelativeResize="0"/>
          <p:nvPr/>
        </p:nvPicPr>
        <p:blipFill rotWithShape="1">
          <a:blip r:embed="rId3">
            <a:alphaModFix/>
          </a:blip>
          <a:srcRect b="19581" l="10538" r="0" t="0"/>
          <a:stretch/>
        </p:blipFill>
        <p:spPr>
          <a:xfrm>
            <a:off x="5755825" y="1081775"/>
            <a:ext cx="5808975" cy="1734900"/>
          </a:xfrm>
          <a:prstGeom prst="rect">
            <a:avLst/>
          </a:prstGeom>
          <a:noFill/>
          <a:ln>
            <a:noFill/>
          </a:ln>
        </p:spPr>
      </p:pic>
      <p:sp>
        <p:nvSpPr>
          <p:cNvPr id="487" name="Google Shape;487;gc8f9b3f225_1_163"/>
          <p:cNvSpPr/>
          <p:nvPr/>
        </p:nvSpPr>
        <p:spPr>
          <a:xfrm>
            <a:off x="9545475" y="1428775"/>
            <a:ext cx="2019300" cy="1632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88" name="Google Shape;488;gc8f9b3f225_1_1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87975" y="3622225"/>
            <a:ext cx="5583649" cy="1734900"/>
          </a:xfrm>
          <a:prstGeom prst="rect">
            <a:avLst/>
          </a:prstGeom>
          <a:noFill/>
          <a:ln>
            <a:noFill/>
          </a:ln>
        </p:spPr>
      </p:pic>
      <p:sp>
        <p:nvSpPr>
          <p:cNvPr id="489" name="Google Shape;489;gc8f9b3f225_1_163"/>
          <p:cNvSpPr/>
          <p:nvPr/>
        </p:nvSpPr>
        <p:spPr>
          <a:xfrm>
            <a:off x="9620325" y="3939275"/>
            <a:ext cx="1869600" cy="163200"/>
          </a:xfrm>
          <a:prstGeom prst="rect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0" name="Google Shape;490;gc8f9b3f225_1_163"/>
          <p:cNvSpPr txBox="1"/>
          <p:nvPr>
            <p:ph idx="1" type="body"/>
          </p:nvPr>
        </p:nvSpPr>
        <p:spPr>
          <a:xfrm>
            <a:off x="225875" y="2259150"/>
            <a:ext cx="5142300" cy="2339700"/>
          </a:xfrm>
          <a:prstGeom prst="rect">
            <a:avLst/>
          </a:prstGeom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27025" lvl="0" marL="4572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1550"/>
              <a:buAutoNum type="arabicPeriod"/>
            </a:pPr>
            <a:r>
              <a:rPr lang="de-DE" sz="1800"/>
              <a:t>Quaternion -&gt; </a:t>
            </a:r>
            <a:r>
              <a:rPr lang="de-DE" sz="1800">
                <a:solidFill>
                  <a:srgbClr val="FF0000"/>
                </a:solidFill>
              </a:rPr>
              <a:t>Euler (ZXY)</a:t>
            </a:r>
            <a:endParaRPr sz="1800">
              <a:solidFill>
                <a:srgbClr val="FF0000"/>
              </a:solidFill>
            </a:endParaRPr>
          </a:p>
          <a:p>
            <a:pPr indent="0" lvl="0" marL="4572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275"/>
              <a:buNone/>
            </a:pPr>
            <a:r>
              <a:t/>
            </a:r>
            <a:endParaRPr sz="1800"/>
          </a:p>
          <a:p>
            <a:pPr indent="-327025" lvl="0" marL="4572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1550"/>
              <a:buAutoNum type="arabicPeriod"/>
            </a:pPr>
            <a:r>
              <a:rPr lang="de-DE" sz="1800"/>
              <a:t>up, front von einem Objekt zu Standard</a:t>
            </a:r>
            <a:endParaRPr sz="1800"/>
          </a:p>
          <a:p>
            <a:pPr indent="0" lvl="0" marL="4572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275"/>
              <a:buNone/>
            </a:pPr>
            <a:r>
              <a:rPr lang="de-DE" sz="1800"/>
              <a:t>-&gt; Euler </a:t>
            </a:r>
            <a:r>
              <a:rPr lang="de-DE" sz="1800">
                <a:solidFill>
                  <a:srgbClr val="00FF00"/>
                </a:solidFill>
              </a:rPr>
              <a:t>(ZXY)</a:t>
            </a:r>
            <a:endParaRPr sz="1800">
              <a:solidFill>
                <a:srgbClr val="00FF00"/>
              </a:solidFill>
            </a:endParaRPr>
          </a:p>
          <a:p>
            <a:pPr indent="0" lvl="0" marL="4572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275"/>
              <a:buNone/>
            </a:pPr>
            <a:r>
              <a:t/>
            </a:r>
            <a:endParaRPr sz="1800">
              <a:solidFill>
                <a:srgbClr val="00FF00"/>
              </a:solidFill>
            </a:endParaRPr>
          </a:p>
          <a:p>
            <a:pPr indent="-327025" lvl="0" marL="4572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1550"/>
              <a:buAutoNum type="arabicPeriod"/>
            </a:pPr>
            <a:r>
              <a:rPr lang="de-DE" sz="1800"/>
              <a:t>Lokale Position von dem Kind-Objekt?</a:t>
            </a:r>
            <a:endParaRPr sz="1800"/>
          </a:p>
          <a:p>
            <a:pPr indent="0" lvl="0" marL="4572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275"/>
              <a:buNone/>
            </a:pPr>
            <a:r>
              <a:t/>
            </a:r>
            <a:endParaRPr sz="1800"/>
          </a:p>
          <a:p>
            <a:pPr indent="-327025" lvl="0" marL="4572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1550"/>
              <a:buAutoNum type="arabicPeriod"/>
            </a:pPr>
            <a:r>
              <a:rPr lang="de-DE" sz="1800"/>
              <a:t>Tatsächliche Location von dem Objekt?</a:t>
            </a:r>
            <a:endParaRPr sz="1800"/>
          </a:p>
          <a:p>
            <a:pPr indent="0" lvl="0" marL="4572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275"/>
              <a:buNone/>
            </a:pPr>
            <a:r>
              <a:t/>
            </a:r>
            <a:endParaRPr sz="1800"/>
          </a:p>
          <a:p>
            <a:pPr indent="-327025" lvl="0" marL="4572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1550"/>
              <a:buAutoNum type="arabicPeriod"/>
            </a:pPr>
            <a:r>
              <a:rPr lang="de-DE" sz="1800"/>
              <a:t>Tatsächliche Rotation um die y-axis?</a:t>
            </a:r>
            <a:endParaRPr sz="1800"/>
          </a:p>
          <a:p>
            <a:pPr indent="0" lvl="0" marL="4572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275"/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c8fdcf5617_2_69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Transform</a:t>
            </a:r>
            <a:endParaRPr/>
          </a:p>
        </p:txBody>
      </p:sp>
      <p:sp>
        <p:nvSpPr>
          <p:cNvPr id="497" name="Google Shape;497;gc8fdcf5617_2_69"/>
          <p:cNvSpPr txBox="1"/>
          <p:nvPr>
            <p:ph idx="1" type="body"/>
          </p:nvPr>
        </p:nvSpPr>
        <p:spPr>
          <a:xfrm>
            <a:off x="225875" y="2259150"/>
            <a:ext cx="5142300" cy="2339700"/>
          </a:xfrm>
          <a:prstGeom prst="rect">
            <a:avLst/>
          </a:prstGeom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27025" lvl="0" marL="4572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1550"/>
              <a:buAutoNum type="arabicPeriod"/>
            </a:pPr>
            <a:r>
              <a:rPr lang="de-DE" sz="1800"/>
              <a:t>Quaternion -&gt; </a:t>
            </a:r>
            <a:r>
              <a:rPr lang="de-DE" sz="1800">
                <a:solidFill>
                  <a:srgbClr val="FF0000"/>
                </a:solidFill>
              </a:rPr>
              <a:t>Euler (ZXY)</a:t>
            </a:r>
            <a:endParaRPr sz="1800">
              <a:solidFill>
                <a:srgbClr val="FF0000"/>
              </a:solidFill>
            </a:endParaRPr>
          </a:p>
          <a:p>
            <a:pPr indent="0" lvl="0" marL="4572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275"/>
              <a:buNone/>
            </a:pPr>
            <a:r>
              <a:t/>
            </a:r>
            <a:endParaRPr sz="1800"/>
          </a:p>
          <a:p>
            <a:pPr indent="-327025" lvl="0" marL="4572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1550"/>
              <a:buAutoNum type="arabicPeriod"/>
            </a:pPr>
            <a:r>
              <a:rPr lang="de-DE" sz="1800"/>
              <a:t>up, front von einem Objekt zu Standard</a:t>
            </a:r>
            <a:endParaRPr sz="1800"/>
          </a:p>
          <a:p>
            <a:pPr indent="0" lvl="0" marL="4572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275"/>
              <a:buNone/>
            </a:pPr>
            <a:r>
              <a:rPr lang="de-DE" sz="1800"/>
              <a:t>-&gt; Euler </a:t>
            </a:r>
            <a:r>
              <a:rPr lang="de-DE" sz="1800">
                <a:solidFill>
                  <a:srgbClr val="00FF00"/>
                </a:solidFill>
              </a:rPr>
              <a:t>(ZXY)</a:t>
            </a:r>
            <a:endParaRPr sz="1800">
              <a:solidFill>
                <a:srgbClr val="00FF00"/>
              </a:solidFill>
            </a:endParaRPr>
          </a:p>
          <a:p>
            <a:pPr indent="0" lvl="0" marL="4572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275"/>
              <a:buNone/>
            </a:pPr>
            <a:r>
              <a:t/>
            </a:r>
            <a:endParaRPr sz="1800">
              <a:solidFill>
                <a:srgbClr val="00FF00"/>
              </a:solidFill>
            </a:endParaRPr>
          </a:p>
          <a:p>
            <a:pPr indent="-327025" lvl="0" marL="4572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1550"/>
              <a:buAutoNum type="arabicPeriod"/>
            </a:pPr>
            <a:r>
              <a:rPr lang="de-DE" sz="1800"/>
              <a:t>Lokale Position von dem Kind-Objekt?</a:t>
            </a:r>
            <a:endParaRPr sz="1800"/>
          </a:p>
          <a:p>
            <a:pPr indent="0" lvl="0" marL="4572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275"/>
              <a:buNone/>
            </a:pPr>
            <a:r>
              <a:t/>
            </a:r>
            <a:endParaRPr sz="1800"/>
          </a:p>
          <a:p>
            <a:pPr indent="-327025" lvl="0" marL="4572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1550"/>
              <a:buAutoNum type="arabicPeriod"/>
            </a:pPr>
            <a:r>
              <a:rPr lang="de-DE" sz="1800"/>
              <a:t>Tatsächliche Location von dem Objekt?</a:t>
            </a:r>
            <a:endParaRPr sz="1800"/>
          </a:p>
          <a:p>
            <a:pPr indent="0" lvl="0" marL="4572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275"/>
              <a:buNone/>
            </a:pPr>
            <a:r>
              <a:t/>
            </a:r>
            <a:endParaRPr sz="1800"/>
          </a:p>
          <a:p>
            <a:pPr indent="-327025" lvl="0" marL="4572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1550"/>
              <a:buAutoNum type="arabicPeriod"/>
            </a:pPr>
            <a:r>
              <a:rPr lang="de-DE" sz="1800"/>
              <a:t>Tatsächliche Rotation um die y-axis?</a:t>
            </a:r>
            <a:endParaRPr sz="1800"/>
          </a:p>
          <a:p>
            <a:pPr indent="0" lvl="0" marL="4572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275"/>
              <a:buNone/>
            </a:pPr>
            <a:r>
              <a:t/>
            </a:r>
            <a:endParaRPr sz="1800"/>
          </a:p>
        </p:txBody>
      </p:sp>
      <p:pic>
        <p:nvPicPr>
          <p:cNvPr id="498" name="Google Shape;498;gc8fdcf5617_2_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04225" y="1261025"/>
            <a:ext cx="5951633" cy="195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9" name="Google Shape;499;gc8fdcf5617_2_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5733064" y="3750487"/>
            <a:ext cx="2729625" cy="2663550"/>
          </a:xfrm>
          <a:prstGeom prst="rect">
            <a:avLst/>
          </a:prstGeom>
          <a:noFill/>
          <a:ln>
            <a:noFill/>
          </a:ln>
        </p:spPr>
      </p:pic>
      <p:sp>
        <p:nvSpPr>
          <p:cNvPr id="500" name="Google Shape;500;gc8fdcf5617_2_69"/>
          <p:cNvSpPr/>
          <p:nvPr/>
        </p:nvSpPr>
        <p:spPr>
          <a:xfrm>
            <a:off x="6858000" y="5041450"/>
            <a:ext cx="285900" cy="204000"/>
          </a:xfrm>
          <a:prstGeom prst="mathMultiply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01" name="Google Shape;501;gc8fdcf5617_2_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5400000">
            <a:off x="8695150" y="3717200"/>
            <a:ext cx="2760425" cy="270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gc8fdcf5617_2_6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53229" y="5893625"/>
            <a:ext cx="3114950" cy="85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3"/>
          <p:cNvSpPr txBox="1"/>
          <p:nvPr>
            <p:ph type="title"/>
          </p:nvPr>
        </p:nvSpPr>
        <p:spPr>
          <a:xfrm>
            <a:off x="838200" y="365126"/>
            <a:ext cx="2963238" cy="73421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b="1" lang="de-DE" sz="2700">
                <a:latin typeface="Arial"/>
                <a:ea typeface="Arial"/>
                <a:cs typeface="Arial"/>
                <a:sym typeface="Arial"/>
              </a:rPr>
              <a:t>1. Allgemein:</a:t>
            </a:r>
            <a:br>
              <a:rPr lang="de-DE" sz="2400">
                <a:latin typeface="Arial"/>
                <a:ea typeface="Arial"/>
                <a:cs typeface="Arial"/>
                <a:sym typeface="Arial"/>
              </a:rPr>
            </a:br>
            <a:r>
              <a:rPr lang="de-DE" sz="2400"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de-DE" sz="2200">
                <a:latin typeface="Arial"/>
                <a:ea typeface="Arial"/>
                <a:cs typeface="Arial"/>
                <a:sym typeface="Arial"/>
              </a:rPr>
              <a:t>Worum geht es?</a:t>
            </a: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3"/>
          <p:cNvSpPr txBox="1"/>
          <p:nvPr>
            <p:ph idx="1" type="body"/>
          </p:nvPr>
        </p:nvSpPr>
        <p:spPr>
          <a:xfrm>
            <a:off x="838199" y="1182903"/>
            <a:ext cx="10515600" cy="14929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57200" lvl="0" marL="5461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lang="de-DE" sz="2000">
                <a:latin typeface="Arial"/>
                <a:ea typeface="Arial"/>
                <a:cs typeface="Arial"/>
                <a:sym typeface="Arial"/>
              </a:rPr>
              <a:t>Erzeugung von</a:t>
            </a:r>
            <a:r>
              <a:rPr b="1" lang="de-DE" sz="2000">
                <a:latin typeface="Arial"/>
                <a:ea typeface="Arial"/>
                <a:cs typeface="Arial"/>
                <a:sym typeface="Arial"/>
              </a:rPr>
              <a:t> 3D-Indoor Scenes</a:t>
            </a:r>
            <a:r>
              <a:rPr lang="de-DE" sz="2000">
                <a:latin typeface="Arial"/>
                <a:ea typeface="Arial"/>
                <a:cs typeface="Arial"/>
                <a:sym typeface="Arial"/>
              </a:rPr>
              <a:t> mittels automatisierter Generierung und Platzierung von Objekten</a:t>
            </a:r>
            <a:endParaRPr/>
          </a:p>
          <a:p>
            <a:pPr indent="-457200" lvl="0" marL="5461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lang="de-DE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 ist zu entscheiden, welche Objekte wo platziert werden </a:t>
            </a:r>
            <a:r>
              <a:rPr lang="de-DE" sz="2000">
                <a:latin typeface="Arial"/>
                <a:ea typeface="Arial"/>
                <a:cs typeface="Arial"/>
                <a:sym typeface="Arial"/>
              </a:rPr>
              <a:t>sollten</a:t>
            </a:r>
            <a:endParaRPr/>
          </a:p>
          <a:p>
            <a:pPr indent="-457200" lvl="0" marL="5461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lang="de-DE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Dabei ist wichtig auf räumliche Beziehungen der Objekte zueinander zu achten</a:t>
            </a:r>
            <a:endParaRPr/>
          </a:p>
        </p:txBody>
      </p:sp>
      <p:pic>
        <p:nvPicPr>
          <p:cNvPr id="106" name="Google Shape;106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24502" y="2623671"/>
            <a:ext cx="6142995" cy="3051426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3"/>
          <p:cNvSpPr txBox="1"/>
          <p:nvPr/>
        </p:nvSpPr>
        <p:spPr>
          <a:xfrm>
            <a:off x="3024502" y="5806274"/>
            <a:ext cx="6085737" cy="4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0" lang="de-DE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3D-Beispielsszenen generiert mit SUNCG Datensatz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0" i="0" lang="de-DE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Quelle: Zhang S., Zhang S., Liang Y. et al. A survey of 3D indoor scene synthesis 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c8f9b3f225_4_1"/>
          <p:cNvSpPr txBox="1"/>
          <p:nvPr>
            <p:ph type="title"/>
          </p:nvPr>
        </p:nvSpPr>
        <p:spPr>
          <a:xfrm>
            <a:off x="554133" y="791156"/>
            <a:ext cx="15147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Vervollständigung einer</a:t>
            </a:r>
            <a:r>
              <a:rPr lang="de-DE"/>
              <a:t> Szene (Aufgabe 1)</a:t>
            </a:r>
            <a:endParaRPr/>
          </a:p>
        </p:txBody>
      </p:sp>
      <p:sp>
        <p:nvSpPr>
          <p:cNvPr id="508" name="Google Shape;508;gc8f9b3f225_4_1"/>
          <p:cNvSpPr txBox="1"/>
          <p:nvPr>
            <p:ph idx="1" type="body"/>
          </p:nvPr>
        </p:nvSpPr>
        <p:spPr>
          <a:xfrm>
            <a:off x="739650" y="1809050"/>
            <a:ext cx="9719100" cy="456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Allgemein: UIMA XML </a:t>
            </a:r>
            <a:r>
              <a:rPr lang="de-DE"/>
              <a:t> -&gt; SynthScene JSON</a:t>
            </a:r>
            <a:r>
              <a:rPr lang="de-DE"/>
              <a:t> -&gt; UIMA XML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Die Schnittstelle</a:t>
            </a:r>
            <a:endParaRPr/>
          </a:p>
          <a:p>
            <a:pPr indent="-419100" lvl="0" marL="6096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-DE"/>
              <a:t>Zweck: UIMA Raum zu bereichern um weiteres Möbel</a:t>
            </a:r>
            <a:endParaRPr/>
          </a:p>
          <a:p>
            <a:pPr indent="-419100" lvl="0" marL="6096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-DE"/>
              <a:t>Klasse: Schritt12.java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de-DE"/>
              <a:t>Auffinden ähnlicher Räume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de-DE"/>
              <a:t>Befüllen vom Raum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de-DE"/>
              <a:t>Weiterbefüllen des Raumes wie gewöhnlich</a:t>
            </a:r>
            <a:endParaRPr/>
          </a:p>
        </p:txBody>
      </p:sp>
      <p:pic>
        <p:nvPicPr>
          <p:cNvPr id="509" name="Google Shape;509;gc8f9b3f225_4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0600" y="3642750"/>
            <a:ext cx="1805450" cy="18054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10" name="Google Shape;510;gc8f9b3f225_4_1"/>
          <p:cNvCxnSpPr>
            <a:stCxn id="509" idx="3"/>
            <a:endCxn id="511" idx="1"/>
          </p:cNvCxnSpPr>
          <p:nvPr/>
        </p:nvCxnSpPr>
        <p:spPr>
          <a:xfrm>
            <a:off x="9696050" y="4545475"/>
            <a:ext cx="503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12" name="Google Shape;512;gc8f9b3f225_4_1"/>
          <p:cNvSpPr txBox="1"/>
          <p:nvPr/>
        </p:nvSpPr>
        <p:spPr>
          <a:xfrm>
            <a:off x="7861275" y="5571325"/>
            <a:ext cx="1834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Original JSON (SUNCG)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3" name="Google Shape;513;gc8f9b3f225_4_1"/>
          <p:cNvSpPr txBox="1"/>
          <p:nvPr/>
        </p:nvSpPr>
        <p:spPr>
          <a:xfrm>
            <a:off x="10339125" y="5571325"/>
            <a:ext cx="152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Vervollst. </a:t>
            </a:r>
            <a:r>
              <a:rPr lang="de-D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JSON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14" name="Google Shape;514;gc8f9b3f225_4_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99150" y="3642750"/>
            <a:ext cx="1805450" cy="1805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c8f9b3f225_4_13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de-DE"/>
              <a:t>Workflow: </a:t>
            </a:r>
            <a:r>
              <a:rPr lang="de-DE"/>
              <a:t>Vervollständigung einer Szene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" name="Google Shape;521;gc8f9b3f225_4_13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sz="1100">
                <a:latin typeface="Arial"/>
                <a:ea typeface="Arial"/>
                <a:cs typeface="Arial"/>
                <a:sym typeface="Arial"/>
              </a:rPr>
              <a:t>-</a:t>
            </a:r>
            <a:r>
              <a:rPr lang="de-DE" sz="700">
                <a:latin typeface="Arial"/>
                <a:ea typeface="Arial"/>
                <a:cs typeface="Arial"/>
                <a:sym typeface="Arial"/>
              </a:rPr>
              <a:t>          </a:t>
            </a:r>
            <a:r>
              <a:rPr lang="de-DE" sz="1100">
                <a:latin typeface="Arial"/>
                <a:ea typeface="Arial"/>
                <a:cs typeface="Arial"/>
                <a:sym typeface="Arial"/>
              </a:rPr>
              <a:t>Man erhalte eine UIMA (Shapenet) Datei in XML Format </a:t>
            </a:r>
            <a:r>
              <a:rPr b="1" lang="de-DE" sz="11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Example.xml</a:t>
            </a:r>
            <a:endParaRPr b="1" sz="11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sz="1100">
                <a:latin typeface="Arial"/>
                <a:ea typeface="Arial"/>
                <a:cs typeface="Arial"/>
                <a:sym typeface="Arial"/>
              </a:rPr>
              <a:t>-</a:t>
            </a:r>
            <a:r>
              <a:rPr lang="de-DE" sz="700">
                <a:latin typeface="Arial"/>
                <a:ea typeface="Arial"/>
                <a:cs typeface="Arial"/>
                <a:sym typeface="Arial"/>
              </a:rPr>
              <a:t>          </a:t>
            </a:r>
            <a:r>
              <a:rPr lang="de-DE" sz="1100">
                <a:latin typeface="Arial"/>
                <a:ea typeface="Arial"/>
                <a:cs typeface="Arial"/>
                <a:sym typeface="Arial"/>
              </a:rPr>
              <a:t>Man konvertiere diese in eine JSON Datei </a:t>
            </a:r>
            <a:r>
              <a:rPr b="1" lang="de-DE" sz="1100">
                <a:solidFill>
                  <a:srgbClr val="365F91"/>
                </a:solidFill>
                <a:latin typeface="Arial"/>
                <a:ea typeface="Arial"/>
                <a:cs typeface="Arial"/>
                <a:sym typeface="Arial"/>
              </a:rPr>
              <a:t>Example.json</a:t>
            </a:r>
            <a:r>
              <a:rPr lang="de-DE" sz="1100">
                <a:latin typeface="Arial"/>
                <a:ea typeface="Arial"/>
                <a:cs typeface="Arial"/>
                <a:sym typeface="Arial"/>
              </a:rPr>
              <a:t>, die dann mit DeepSynth kompatibel ist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sz="1100">
                <a:latin typeface="Arial"/>
                <a:ea typeface="Arial"/>
                <a:cs typeface="Arial"/>
                <a:sym typeface="Arial"/>
              </a:rPr>
              <a:t>-</a:t>
            </a:r>
            <a:r>
              <a:rPr lang="de-DE" sz="700">
                <a:latin typeface="Arial"/>
                <a:ea typeface="Arial"/>
                <a:cs typeface="Arial"/>
                <a:sym typeface="Arial"/>
              </a:rPr>
              <a:t>          </a:t>
            </a:r>
            <a:r>
              <a:rPr lang="de-DE" sz="1100">
                <a:latin typeface="Arial"/>
                <a:ea typeface="Arial"/>
                <a:cs typeface="Arial"/>
                <a:sym typeface="Arial"/>
              </a:rPr>
              <a:t>Dies wird gespeichert in </a:t>
            </a:r>
            <a:r>
              <a:rPr b="1" lang="de-DE" sz="1100">
                <a:latin typeface="Arial"/>
                <a:ea typeface="Arial"/>
                <a:cs typeface="Arial"/>
                <a:sym typeface="Arial"/>
              </a:rPr>
              <a:t>%deep-synth%/shapenet/</a:t>
            </a:r>
            <a:r>
              <a:rPr b="1" lang="de-DE" sz="1100">
                <a:solidFill>
                  <a:srgbClr val="365F91"/>
                </a:solidFill>
                <a:latin typeface="Arial"/>
                <a:ea typeface="Arial"/>
                <a:cs typeface="Arial"/>
                <a:sym typeface="Arial"/>
              </a:rPr>
              <a:t>Example.json</a:t>
            </a:r>
            <a:endParaRPr b="1" sz="1100">
              <a:solidFill>
                <a:srgbClr val="365F9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sz="1100">
                <a:latin typeface="Arial"/>
                <a:ea typeface="Arial"/>
                <a:cs typeface="Arial"/>
                <a:sym typeface="Arial"/>
              </a:rPr>
              <a:t>-</a:t>
            </a:r>
            <a:r>
              <a:rPr lang="de-DE" sz="700">
                <a:latin typeface="Arial"/>
                <a:ea typeface="Arial"/>
                <a:cs typeface="Arial"/>
                <a:sym typeface="Arial"/>
              </a:rPr>
              <a:t>          </a:t>
            </a:r>
            <a:r>
              <a:rPr lang="de-DE" sz="1100">
                <a:latin typeface="Arial"/>
                <a:ea typeface="Arial"/>
                <a:cs typeface="Arial"/>
                <a:sym typeface="Arial"/>
              </a:rPr>
              <a:t>Man führe deep-synth aus, mit dem Kommando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sz="1100">
                <a:latin typeface="Courier New"/>
                <a:ea typeface="Courier New"/>
                <a:cs typeface="Courier New"/>
                <a:sym typeface="Courier New"/>
              </a:rPr>
              <a:t>o</a:t>
            </a:r>
            <a:r>
              <a:rPr lang="de-DE" sz="700">
                <a:latin typeface="Times New Roman"/>
                <a:ea typeface="Times New Roman"/>
                <a:cs typeface="Times New Roman"/>
                <a:sym typeface="Times New Roman"/>
              </a:rPr>
              <a:t>   </a:t>
            </a:r>
            <a:r>
              <a:rPr lang="de-DE" sz="1100">
                <a:latin typeface="Arial"/>
                <a:ea typeface="Arial"/>
                <a:cs typeface="Arial"/>
                <a:sym typeface="Arial"/>
              </a:rPr>
              <a:t>python batch_synth_shapenet.py --save-dir newtest_bar --data-dir living --model-dir res_1_living --location-epoch 300 --rotation-epoch 300 --start 0 --end 1 --shapenet-dir shapenet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sz="1100">
                <a:latin typeface="Arial"/>
                <a:ea typeface="Arial"/>
                <a:cs typeface="Arial"/>
                <a:sym typeface="Arial"/>
              </a:rPr>
              <a:t>-</a:t>
            </a:r>
            <a:r>
              <a:rPr lang="de-DE" sz="700">
                <a:latin typeface="Arial"/>
                <a:ea typeface="Arial"/>
                <a:cs typeface="Arial"/>
                <a:sym typeface="Arial"/>
              </a:rPr>
              <a:t>          </a:t>
            </a:r>
            <a:r>
              <a:rPr lang="de-DE" sz="1100">
                <a:latin typeface="Arial"/>
                <a:ea typeface="Arial"/>
                <a:cs typeface="Arial"/>
                <a:sym typeface="Arial"/>
              </a:rPr>
              <a:t>In </a:t>
            </a:r>
            <a:r>
              <a:rPr b="1" lang="de-DE" sz="1100">
                <a:latin typeface="Arial"/>
                <a:ea typeface="Arial"/>
                <a:cs typeface="Arial"/>
                <a:sym typeface="Arial"/>
              </a:rPr>
              <a:t>batch_synth_shapenet.py</a:t>
            </a:r>
            <a:r>
              <a:rPr lang="de-DE" sz="1100">
                <a:latin typeface="Arial"/>
                <a:ea typeface="Arial"/>
                <a:cs typeface="Arial"/>
                <a:sym typeface="Arial"/>
              </a:rPr>
              <a:t> wird </a:t>
            </a:r>
            <a:r>
              <a:rPr b="1" lang="de-DE" sz="1100">
                <a:solidFill>
                  <a:srgbClr val="365F91"/>
                </a:solidFill>
                <a:latin typeface="Arial"/>
                <a:ea typeface="Arial"/>
                <a:cs typeface="Arial"/>
                <a:sym typeface="Arial"/>
              </a:rPr>
              <a:t>Example.json</a:t>
            </a:r>
            <a:r>
              <a:rPr lang="de-DE" sz="1100">
                <a:latin typeface="Arial"/>
                <a:ea typeface="Arial"/>
                <a:cs typeface="Arial"/>
                <a:sym typeface="Arial"/>
              </a:rPr>
              <a:t> eingelesen und dessen Raumgröße ermittelt. Ein ähnlich großer Raum wird dass aus SUNCG ausgesucht </a:t>
            </a:r>
            <a:r>
              <a:rPr b="1" lang="de-DE" sz="110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Raum.json</a:t>
            </a:r>
            <a:r>
              <a:rPr lang="de-DE" sz="1100">
                <a:latin typeface="Arial"/>
                <a:ea typeface="Arial"/>
                <a:cs typeface="Arial"/>
                <a:sym typeface="Arial"/>
              </a:rPr>
              <a:t>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sz="1100">
                <a:latin typeface="Arial"/>
                <a:ea typeface="Arial"/>
                <a:cs typeface="Arial"/>
                <a:sym typeface="Arial"/>
              </a:rPr>
              <a:t>-</a:t>
            </a:r>
            <a:r>
              <a:rPr lang="de-DE" sz="700">
                <a:latin typeface="Arial"/>
                <a:ea typeface="Arial"/>
                <a:cs typeface="Arial"/>
                <a:sym typeface="Arial"/>
              </a:rPr>
              <a:t>          </a:t>
            </a:r>
            <a:r>
              <a:rPr lang="de-DE" sz="1100">
                <a:latin typeface="Arial"/>
                <a:ea typeface="Arial"/>
                <a:cs typeface="Arial"/>
                <a:sym typeface="Arial"/>
              </a:rPr>
              <a:t>Diese Informationen werden an </a:t>
            </a:r>
            <a:r>
              <a:rPr b="1" lang="de-DE" sz="1100">
                <a:latin typeface="Arial"/>
                <a:ea typeface="Arial"/>
                <a:cs typeface="Arial"/>
                <a:sym typeface="Arial"/>
              </a:rPr>
              <a:t>scene_synth_shapenet.py</a:t>
            </a:r>
            <a:r>
              <a:rPr lang="de-DE" sz="1100">
                <a:latin typeface="Arial"/>
                <a:ea typeface="Arial"/>
                <a:cs typeface="Arial"/>
                <a:sym typeface="Arial"/>
              </a:rPr>
              <a:t> weitergegeben, was im Vergleich zur standarden </a:t>
            </a:r>
            <a:r>
              <a:rPr b="1" lang="de-DE" sz="1100">
                <a:latin typeface="Arial"/>
                <a:ea typeface="Arial"/>
                <a:cs typeface="Arial"/>
                <a:sym typeface="Arial"/>
              </a:rPr>
              <a:t>synth_shapenet.py</a:t>
            </a:r>
            <a:r>
              <a:rPr lang="de-DE" sz="1100">
                <a:latin typeface="Arial"/>
                <a:ea typeface="Arial"/>
                <a:cs typeface="Arial"/>
                <a:sym typeface="Arial"/>
              </a:rPr>
              <a:t>, eine leere Szene mit </a:t>
            </a:r>
            <a:r>
              <a:rPr b="1" lang="de-DE" sz="110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Raum.json</a:t>
            </a:r>
            <a:r>
              <a:rPr lang="de-DE" sz="1100">
                <a:latin typeface="Arial"/>
                <a:ea typeface="Arial"/>
                <a:cs typeface="Arial"/>
                <a:sym typeface="Arial"/>
              </a:rPr>
              <a:t> als vorlage direkt mit Nodes aus </a:t>
            </a:r>
            <a:r>
              <a:rPr b="1" lang="de-DE" sz="1100">
                <a:solidFill>
                  <a:srgbClr val="365F91"/>
                </a:solidFill>
                <a:latin typeface="Arial"/>
                <a:ea typeface="Arial"/>
                <a:cs typeface="Arial"/>
                <a:sym typeface="Arial"/>
              </a:rPr>
              <a:t>Example.json</a:t>
            </a:r>
            <a:r>
              <a:rPr lang="de-DE" sz="1100">
                <a:latin typeface="Arial"/>
                <a:ea typeface="Arial"/>
                <a:cs typeface="Arial"/>
                <a:sym typeface="Arial"/>
              </a:rPr>
              <a:t> belegt. Danach werden es, wie gewöhnlich, weitere SUNCG Objekte eingefügt, solange es der continue_predictor erlaubt.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sz="1100">
                <a:latin typeface="Arial"/>
                <a:ea typeface="Arial"/>
                <a:cs typeface="Arial"/>
                <a:sym typeface="Arial"/>
              </a:rPr>
              <a:t>-</a:t>
            </a:r>
            <a:r>
              <a:rPr lang="de-DE" sz="700">
                <a:latin typeface="Arial"/>
                <a:ea typeface="Arial"/>
                <a:cs typeface="Arial"/>
                <a:sym typeface="Arial"/>
              </a:rPr>
              <a:t>          </a:t>
            </a:r>
            <a:r>
              <a:rPr lang="de-DE" sz="1100">
                <a:latin typeface="Arial"/>
                <a:ea typeface="Arial"/>
                <a:cs typeface="Arial"/>
                <a:sym typeface="Arial"/>
              </a:rPr>
              <a:t>Eines der Ergebnisse wird mit dem Stichwort Final versehen z.B. </a:t>
            </a:r>
            <a:r>
              <a:rPr b="1" lang="de-DE" sz="1100">
                <a:solidFill>
                  <a:srgbClr val="E36C0A"/>
                </a:solidFill>
                <a:latin typeface="Arial"/>
                <a:ea typeface="Arial"/>
                <a:cs typeface="Arial"/>
                <a:sym typeface="Arial"/>
              </a:rPr>
              <a:t>0_0_8_final.json</a:t>
            </a:r>
            <a:endParaRPr b="1" sz="1100">
              <a:solidFill>
                <a:srgbClr val="E36C0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sz="1100">
                <a:latin typeface="Arial"/>
                <a:ea typeface="Arial"/>
                <a:cs typeface="Arial"/>
                <a:sym typeface="Arial"/>
              </a:rPr>
              <a:t>-</a:t>
            </a:r>
            <a:r>
              <a:rPr lang="de-DE" sz="700">
                <a:latin typeface="Arial"/>
                <a:ea typeface="Arial"/>
                <a:cs typeface="Arial"/>
                <a:sym typeface="Arial"/>
              </a:rPr>
              <a:t>          </a:t>
            </a:r>
            <a:r>
              <a:rPr lang="de-DE" sz="1100">
                <a:latin typeface="Arial"/>
                <a:ea typeface="Arial"/>
                <a:cs typeface="Arial"/>
                <a:sym typeface="Arial"/>
              </a:rPr>
              <a:t>Das Importer-tool (Schritt12.java) sucht nach einer Datei mit so einem Stichwort und liest </a:t>
            </a:r>
            <a:r>
              <a:rPr b="1" lang="de-DE" sz="1100">
                <a:solidFill>
                  <a:srgbClr val="E36C0A"/>
                </a:solidFill>
                <a:latin typeface="Arial"/>
                <a:ea typeface="Arial"/>
                <a:cs typeface="Arial"/>
                <a:sym typeface="Arial"/>
              </a:rPr>
              <a:t>0_0_8_final.json</a:t>
            </a:r>
            <a:r>
              <a:rPr lang="de-DE" sz="1100">
                <a:latin typeface="Arial"/>
                <a:ea typeface="Arial"/>
                <a:cs typeface="Arial"/>
                <a:sym typeface="Arial"/>
              </a:rPr>
              <a:t> dann ein, als Interne Repräsentation der Szene. Es ersetzt alle Objekte mit ihren ShapeNet Pendants.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de-DE" sz="1100">
                <a:latin typeface="Arial"/>
                <a:ea typeface="Arial"/>
                <a:cs typeface="Arial"/>
                <a:sym typeface="Arial"/>
              </a:rPr>
              <a:t>-</a:t>
            </a:r>
            <a:r>
              <a:rPr lang="de-DE" sz="700">
                <a:latin typeface="Arial"/>
                <a:ea typeface="Arial"/>
                <a:cs typeface="Arial"/>
                <a:sym typeface="Arial"/>
              </a:rPr>
              <a:t>          </a:t>
            </a:r>
            <a:r>
              <a:rPr lang="de-DE" sz="1100">
                <a:latin typeface="Arial"/>
                <a:ea typeface="Arial"/>
                <a:cs typeface="Arial"/>
                <a:sym typeface="Arial"/>
              </a:rPr>
              <a:t>Nach dessen Durchlauf erhalte man eine Shapenet XML Datei </a:t>
            </a:r>
            <a:r>
              <a:rPr b="1" lang="de-DE" sz="1100">
                <a:solidFill>
                  <a:srgbClr val="943634"/>
                </a:solidFill>
                <a:latin typeface="Arial"/>
                <a:ea typeface="Arial"/>
                <a:cs typeface="Arial"/>
                <a:sym typeface="Arial"/>
              </a:rPr>
              <a:t>0_0_8_final.xml</a:t>
            </a:r>
            <a:r>
              <a:rPr lang="de-DE" sz="1100">
                <a:latin typeface="Arial"/>
                <a:ea typeface="Arial"/>
                <a:cs typeface="Arial"/>
                <a:sym typeface="Arial"/>
              </a:rPr>
              <a:t>, die standardmäßig mit der internen Speicherfunktion produziert wird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c8f9b3f225_4_30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Veränderung von Deep-Synth (Aufgabe 1)</a:t>
            </a:r>
            <a:endParaRPr/>
          </a:p>
        </p:txBody>
      </p:sp>
      <p:sp>
        <p:nvSpPr>
          <p:cNvPr id="528" name="Google Shape;528;gc8f9b3f225_4_30"/>
          <p:cNvSpPr txBox="1"/>
          <p:nvPr>
            <p:ph idx="1" type="body"/>
          </p:nvPr>
        </p:nvSpPr>
        <p:spPr>
          <a:xfrm>
            <a:off x="6267025" y="2275825"/>
            <a:ext cx="5413200" cy="404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Veränderter Anfangszustand von scene_synth.py, im Falle das man eine JSON Datei erstmal einfügen möchte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Standardmäßig ist object_nodes leer, hier befülle es man allerdings mit eigenobjekten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Hinterher läuft Deep-Synth ganz normal weiter</a:t>
            </a:r>
            <a:endParaRPr/>
          </a:p>
        </p:txBody>
      </p:sp>
      <p:pic>
        <p:nvPicPr>
          <p:cNvPr id="529" name="Google Shape;529;gc8f9b3f225_4_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600" y="2275820"/>
            <a:ext cx="5479099" cy="4040700"/>
          </a:xfrm>
          <a:prstGeom prst="rect">
            <a:avLst/>
          </a:prstGeom>
          <a:noFill/>
          <a:ln>
            <a:noFill/>
          </a:ln>
        </p:spPr>
      </p:pic>
      <p:sp>
        <p:nvSpPr>
          <p:cNvPr id="530" name="Google Shape;530;gc8f9b3f225_4_30"/>
          <p:cNvSpPr txBox="1"/>
          <p:nvPr/>
        </p:nvSpPr>
        <p:spPr>
          <a:xfrm>
            <a:off x="443734" y="6271587"/>
            <a:ext cx="2758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000">
                <a:solidFill>
                  <a:schemeClr val="dk1"/>
                </a:solidFill>
              </a:rPr>
              <a:t>scene_synth_shapenet.py</a:t>
            </a:r>
            <a:endParaRPr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c8e371effd_4_0"/>
          <p:cNvSpPr txBox="1"/>
          <p:nvPr>
            <p:ph type="title"/>
          </p:nvPr>
        </p:nvSpPr>
        <p:spPr>
          <a:xfrm>
            <a:off x="554133" y="791156"/>
            <a:ext cx="15147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Indiz zu Szene </a:t>
            </a:r>
            <a:r>
              <a:rPr lang="de-DE"/>
              <a:t>(</a:t>
            </a:r>
            <a:r>
              <a:rPr lang="de-DE"/>
              <a:t>Aufgabe 2)</a:t>
            </a:r>
            <a:endParaRPr/>
          </a:p>
        </p:txBody>
      </p:sp>
      <p:sp>
        <p:nvSpPr>
          <p:cNvPr id="536" name="Google Shape;536;gc8e371effd_4_0"/>
          <p:cNvSpPr txBox="1"/>
          <p:nvPr>
            <p:ph idx="1" type="body"/>
          </p:nvPr>
        </p:nvSpPr>
        <p:spPr>
          <a:xfrm>
            <a:off x="554133" y="2048844"/>
            <a:ext cx="15147600" cy="607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Allgemein: Kommando + [RaumTyp] -&gt; UIMA XML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Die Schnittstelle</a:t>
            </a:r>
            <a:endParaRPr/>
          </a:p>
          <a:p>
            <a:pPr indent="-419100" lvl="0" marL="6096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-DE"/>
              <a:t>Zweck: den Raumtyp vom Benutzer zu erfassen</a:t>
            </a:r>
            <a:endParaRPr/>
          </a:p>
          <a:p>
            <a:pPr indent="-419100" lvl="0" marL="6096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-DE"/>
              <a:t>Klasse: GenerateNewRoomWithDeepSynth.java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37" name="Google Shape;537;gc8e371effd_4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7067" y="3783265"/>
            <a:ext cx="8648700" cy="2690399"/>
          </a:xfrm>
          <a:prstGeom prst="rect">
            <a:avLst/>
          </a:prstGeom>
          <a:noFill/>
          <a:ln>
            <a:noFill/>
          </a:ln>
        </p:spPr>
      </p:pic>
      <p:sp>
        <p:nvSpPr>
          <p:cNvPr id="538" name="Google Shape;538;gc8e371effd_4_0"/>
          <p:cNvSpPr txBox="1"/>
          <p:nvPr/>
        </p:nvSpPr>
        <p:spPr>
          <a:xfrm>
            <a:off x="517084" y="6409037"/>
            <a:ext cx="2758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000">
                <a:solidFill>
                  <a:schemeClr val="dk1"/>
                </a:solidFill>
              </a:rPr>
              <a:t>Importer Projekt</a:t>
            </a:r>
            <a:endParaRPr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9" name="Google Shape;539;gc8e371effd_4_0"/>
          <p:cNvSpPr txBox="1"/>
          <p:nvPr/>
        </p:nvSpPr>
        <p:spPr>
          <a:xfrm>
            <a:off x="517075" y="4528475"/>
            <a:ext cx="3958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latin typeface="Calibri"/>
                <a:ea typeface="Calibri"/>
                <a:cs typeface="Calibri"/>
                <a:sym typeface="Calibri"/>
              </a:rPr>
              <a:t>GenerateNewRoomWithDeepSynth.java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c8e371effd_4_6"/>
          <p:cNvSpPr txBox="1"/>
          <p:nvPr>
            <p:ph type="title"/>
          </p:nvPr>
        </p:nvSpPr>
        <p:spPr>
          <a:xfrm>
            <a:off x="554127" y="791150"/>
            <a:ext cx="107361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Indiz zu Szene</a:t>
            </a:r>
            <a:r>
              <a:rPr lang="de-DE"/>
              <a:t>: Workflow</a:t>
            </a:r>
            <a:endParaRPr/>
          </a:p>
        </p:txBody>
      </p:sp>
      <p:sp>
        <p:nvSpPr>
          <p:cNvPr id="545" name="Google Shape;545;gc8e371effd_4_6"/>
          <p:cNvSpPr txBox="1"/>
          <p:nvPr>
            <p:ph idx="1" type="body"/>
          </p:nvPr>
        </p:nvSpPr>
        <p:spPr>
          <a:xfrm>
            <a:off x="653725" y="1731675"/>
            <a:ext cx="10536900" cy="362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None/>
            </a:pPr>
            <a:r>
              <a:rPr lang="de-DE" sz="3500">
                <a:solidFill>
                  <a:schemeClr val="dk1"/>
                </a:solidFill>
              </a:rPr>
              <a:t>•</a:t>
            </a:r>
            <a:r>
              <a:rPr lang="de-DE" sz="3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Kommandozeile - Schnittstelle</a:t>
            </a:r>
            <a:endParaRPr sz="3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de-DE" sz="1400">
                <a:solidFill>
                  <a:schemeClr val="dk1"/>
                </a:solidFill>
              </a:rPr>
              <a:t>•</a:t>
            </a:r>
            <a:r>
              <a:rPr lang="de-D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Raumeingabe als </a:t>
            </a:r>
            <a:r>
              <a:rPr lang="de-DE" sz="1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Argument</a:t>
            </a:r>
            <a:endParaRPr sz="14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de-DE" sz="1400">
                <a:solidFill>
                  <a:schemeClr val="dk1"/>
                </a:solidFill>
              </a:rPr>
              <a:t>•java -cp IsoSpace2Uima.jar importer.isospace.GenerateNewRoomWithDeepSynth </a:t>
            </a:r>
            <a:r>
              <a:rPr lang="de-DE" sz="1400">
                <a:solidFill>
                  <a:srgbClr val="FF0000"/>
                </a:solidFill>
              </a:rPr>
              <a:t>bedroom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None/>
            </a:pPr>
            <a:r>
              <a:rPr lang="de-DE" sz="3500">
                <a:solidFill>
                  <a:schemeClr val="dk1"/>
                </a:solidFill>
              </a:rPr>
              <a:t>•</a:t>
            </a:r>
            <a:r>
              <a:rPr lang="de-DE" sz="3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Jep</a:t>
            </a:r>
            <a:endParaRPr sz="3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457200" lvl="0" marL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de-DE" sz="1400">
                <a:solidFill>
                  <a:schemeClr val="dk1"/>
                </a:solidFill>
              </a:rPr>
              <a:t>•</a:t>
            </a:r>
            <a:r>
              <a:rPr lang="de-D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run deep-synth mit Python + </a:t>
            </a:r>
            <a:r>
              <a:rPr lang="de-DE" sz="1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Argument</a:t>
            </a:r>
            <a:endParaRPr sz="2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None/>
            </a:pPr>
            <a:r>
              <a:rPr lang="de-DE" sz="3500">
                <a:solidFill>
                  <a:schemeClr val="dk1"/>
                </a:solidFill>
              </a:rPr>
              <a:t>•</a:t>
            </a:r>
            <a:r>
              <a:rPr lang="de-DE" sz="3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RoomJSONImporter</a:t>
            </a:r>
            <a:endParaRPr sz="3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de-DE" sz="1400">
                <a:solidFill>
                  <a:schemeClr val="dk1"/>
                </a:solidFill>
              </a:rPr>
              <a:t>•</a:t>
            </a:r>
            <a:r>
              <a:rPr lang="de-D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kopiere das Ergebnis von Deep-Synth (JSON) in RoomJSONImporter-input Verzeichnis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de-DE" sz="1400">
                <a:solidFill>
                  <a:schemeClr val="dk1"/>
                </a:solidFill>
              </a:rPr>
              <a:t>•</a:t>
            </a:r>
            <a:r>
              <a:rPr lang="de-D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run RoomJSONImporter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de-DE" sz="1400">
                <a:solidFill>
                  <a:schemeClr val="dk1"/>
                </a:solidFill>
              </a:rPr>
              <a:t>•</a:t>
            </a:r>
            <a:r>
              <a:rPr lang="de-D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schreibe das XML-Ergebnis in uima_xml_results</a:t>
            </a:r>
            <a:endParaRPr sz="14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c8e371effd_4_11"/>
          <p:cNvSpPr txBox="1"/>
          <p:nvPr>
            <p:ph type="title"/>
          </p:nvPr>
        </p:nvSpPr>
        <p:spPr>
          <a:xfrm>
            <a:off x="554133" y="791156"/>
            <a:ext cx="15147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Jep: Deep-synth</a:t>
            </a:r>
            <a:endParaRPr/>
          </a:p>
        </p:txBody>
      </p:sp>
      <p:sp>
        <p:nvSpPr>
          <p:cNvPr id="551" name="Google Shape;551;gc8e371effd_4_11"/>
          <p:cNvSpPr txBox="1"/>
          <p:nvPr>
            <p:ph idx="1" type="body"/>
          </p:nvPr>
        </p:nvSpPr>
        <p:spPr>
          <a:xfrm>
            <a:off x="295503" y="2103825"/>
            <a:ext cx="10307400" cy="607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419100" lvl="0" marL="6096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-DE"/>
              <a:t>Deep-Synth Erzeugt einen neuen Raum, gemäß der Raumbeschreibung</a:t>
            </a:r>
            <a:endParaRPr/>
          </a:p>
          <a:p>
            <a:pPr indent="-419100" lvl="0" marL="6096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-DE"/>
              <a:t>Wird anhand von Java Embedded Python, von der Schnittstelle her ausgeführt und pausiert die Java-Execution bis das Py-Skript fertig ist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52" name="Google Shape;552;gc8e371effd_4_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900" y="4509525"/>
            <a:ext cx="11293950" cy="1262125"/>
          </a:xfrm>
          <a:prstGeom prst="rect">
            <a:avLst/>
          </a:prstGeom>
          <a:noFill/>
          <a:ln>
            <a:noFill/>
          </a:ln>
        </p:spPr>
      </p:pic>
      <p:sp>
        <p:nvSpPr>
          <p:cNvPr id="553" name="Google Shape;553;gc8e371effd_4_11"/>
          <p:cNvSpPr txBox="1"/>
          <p:nvPr/>
        </p:nvSpPr>
        <p:spPr>
          <a:xfrm>
            <a:off x="352825" y="5834100"/>
            <a:ext cx="3958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latin typeface="Calibri"/>
                <a:ea typeface="Calibri"/>
                <a:cs typeface="Calibri"/>
                <a:sym typeface="Calibri"/>
              </a:rPr>
              <a:t>GenerateNewRoomWithDeepSynth.java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c8e371effd_4_17"/>
          <p:cNvSpPr txBox="1"/>
          <p:nvPr>
            <p:ph type="title"/>
          </p:nvPr>
        </p:nvSpPr>
        <p:spPr>
          <a:xfrm>
            <a:off x="554133" y="791156"/>
            <a:ext cx="15147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RoomJSONImporter</a:t>
            </a:r>
            <a:endParaRPr/>
          </a:p>
        </p:txBody>
      </p:sp>
      <p:sp>
        <p:nvSpPr>
          <p:cNvPr id="559" name="Google Shape;559;gc8e371effd_4_17"/>
          <p:cNvSpPr txBox="1"/>
          <p:nvPr>
            <p:ph idx="1" type="body"/>
          </p:nvPr>
        </p:nvSpPr>
        <p:spPr>
          <a:xfrm>
            <a:off x="618450" y="1498025"/>
            <a:ext cx="11269800" cy="24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419100" lvl="0" marL="6096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-DE"/>
              <a:t>Importiert das JSON Ergebnis von RoomJSONImporter zu UIMA XML Format</a:t>
            </a:r>
            <a:endParaRPr/>
          </a:p>
          <a:p>
            <a:pPr indent="-419100" lvl="0" marL="6096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-DE"/>
              <a:t>konvertiert IDs von SUNCG Datensatz zu Shapenet für UIMA anhand von linker Tabellen und Tags</a:t>
            </a:r>
            <a:endParaRPr/>
          </a:p>
          <a:p>
            <a:pPr indent="-419100" lvl="0" marL="6096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-DE"/>
              <a:t>Man erhalte eine nagelneue Szene in einem mit UIMA kompatiblen Format</a:t>
            </a:r>
            <a:endParaRPr/>
          </a:p>
        </p:txBody>
      </p:sp>
      <p:pic>
        <p:nvPicPr>
          <p:cNvPr id="560" name="Google Shape;560;gc8e371effd_4_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6033" y="3966967"/>
            <a:ext cx="11743902" cy="2577333"/>
          </a:xfrm>
          <a:prstGeom prst="rect">
            <a:avLst/>
          </a:prstGeom>
          <a:noFill/>
          <a:ln>
            <a:noFill/>
          </a:ln>
        </p:spPr>
      </p:pic>
      <p:sp>
        <p:nvSpPr>
          <p:cNvPr id="561" name="Google Shape;561;gc8e371effd_4_17"/>
          <p:cNvSpPr txBox="1"/>
          <p:nvPr/>
        </p:nvSpPr>
        <p:spPr>
          <a:xfrm>
            <a:off x="32792" y="6457803"/>
            <a:ext cx="3290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000">
                <a:solidFill>
                  <a:schemeClr val="dk1"/>
                </a:solidFill>
              </a:rPr>
              <a:t>JSON</a:t>
            </a:r>
            <a:r>
              <a:rPr lang="de-DE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Datei: Quelle: SUNCG, Deep-Synth</a:t>
            </a:r>
            <a:endParaRPr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2" name="Google Shape;562;gc8e371effd_4_17"/>
          <p:cNvSpPr txBox="1"/>
          <p:nvPr/>
        </p:nvSpPr>
        <p:spPr>
          <a:xfrm>
            <a:off x="4514538" y="6144100"/>
            <a:ext cx="161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Generiertes </a:t>
            </a:r>
            <a:r>
              <a:rPr lang="de-DE">
                <a:latin typeface="Calibri"/>
                <a:ea typeface="Calibri"/>
                <a:cs typeface="Calibri"/>
                <a:sym typeface="Calibri"/>
              </a:rPr>
              <a:t>XML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3" name="Google Shape;563;gc8e371effd_4_17"/>
          <p:cNvSpPr txBox="1"/>
          <p:nvPr/>
        </p:nvSpPr>
        <p:spPr>
          <a:xfrm>
            <a:off x="7320475" y="6144100"/>
            <a:ext cx="161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Generiertes </a:t>
            </a:r>
            <a:r>
              <a:rPr lang="de-DE">
                <a:latin typeface="Calibri"/>
                <a:ea typeface="Calibri"/>
                <a:cs typeface="Calibri"/>
                <a:sym typeface="Calibri"/>
              </a:rPr>
              <a:t>XML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4" name="Google Shape;564;gc8e371effd_4_17"/>
          <p:cNvSpPr txBox="1"/>
          <p:nvPr/>
        </p:nvSpPr>
        <p:spPr>
          <a:xfrm>
            <a:off x="10000850" y="6144100"/>
            <a:ext cx="161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latin typeface="Calibri"/>
                <a:ea typeface="Calibri"/>
                <a:cs typeface="Calibri"/>
                <a:sym typeface="Calibri"/>
              </a:rPr>
              <a:t>Generiertes XML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c8f9b3f225_4_21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Überlappungen</a:t>
            </a:r>
            <a:endParaRPr/>
          </a:p>
        </p:txBody>
      </p:sp>
      <p:sp>
        <p:nvSpPr>
          <p:cNvPr id="571" name="Google Shape;571;gc8f9b3f225_4_21"/>
          <p:cNvSpPr txBox="1"/>
          <p:nvPr>
            <p:ph idx="1" type="body"/>
          </p:nvPr>
        </p:nvSpPr>
        <p:spPr>
          <a:xfrm>
            <a:off x="415600" y="1536630"/>
            <a:ext cx="11360700" cy="15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64285"/>
              <a:buChar char="-"/>
            </a:pPr>
            <a:r>
              <a:rPr lang="de-DE"/>
              <a:t>positionen sind aus SUNCG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64285"/>
              <a:buChar char="-"/>
            </a:pPr>
            <a:r>
              <a:rPr lang="de-DE"/>
              <a:t>die Objekte sind fast nie gleich groß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64285"/>
              <a:buChar char="-"/>
            </a:pPr>
            <a:r>
              <a:rPr lang="de-DE"/>
              <a:t>Als Folge können sich </a:t>
            </a:r>
            <a:r>
              <a:rPr lang="de-DE"/>
              <a:t>nebeneinander stehende</a:t>
            </a:r>
            <a:r>
              <a:rPr lang="de-DE"/>
              <a:t> Objekte überlappen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58333"/>
              <a:buChar char="-"/>
            </a:pPr>
            <a:r>
              <a:rPr lang="de-DE"/>
              <a:t>Abhilfe: bewege das </a:t>
            </a:r>
            <a:r>
              <a:rPr lang="de-DE"/>
              <a:t>jüngste</a:t>
            </a:r>
            <a:r>
              <a:rPr lang="de-DE"/>
              <a:t> objekt weg vom Zentrum seines überlappenden Nachbars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58333"/>
              <a:buChar char="-"/>
            </a:pPr>
            <a:r>
              <a:rPr lang="de-DE"/>
              <a:t>Ungenau</a:t>
            </a:r>
            <a:endParaRPr/>
          </a:p>
        </p:txBody>
      </p:sp>
      <p:pic>
        <p:nvPicPr>
          <p:cNvPr id="572" name="Google Shape;572;gc8f9b3f225_4_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601" y="3164475"/>
            <a:ext cx="4331175" cy="3367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73" name="Google Shape;573;gc8f9b3f225_4_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73726" y="3029455"/>
            <a:ext cx="4708964" cy="350216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74" name="Google Shape;574;gc8f9b3f225_4_21"/>
          <p:cNvCxnSpPr/>
          <p:nvPr/>
        </p:nvCxnSpPr>
        <p:spPr>
          <a:xfrm>
            <a:off x="5291250" y="4823975"/>
            <a:ext cx="1443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75" name="Google Shape;575;gc8f9b3f225_4_21"/>
          <p:cNvSpPr txBox="1"/>
          <p:nvPr/>
        </p:nvSpPr>
        <p:spPr>
          <a:xfrm>
            <a:off x="1559875" y="6457800"/>
            <a:ext cx="152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Generiertes XML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6" name="Google Shape;576;gc8f9b3f225_4_21"/>
          <p:cNvSpPr txBox="1"/>
          <p:nvPr/>
        </p:nvSpPr>
        <p:spPr>
          <a:xfrm>
            <a:off x="8920725" y="6457800"/>
            <a:ext cx="152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Generiertes XML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c8f9b3f225_4_7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Verbesserungswürdiges</a:t>
            </a:r>
            <a:endParaRPr/>
          </a:p>
        </p:txBody>
      </p:sp>
      <p:sp>
        <p:nvSpPr>
          <p:cNvPr id="583" name="Google Shape;583;gc8f9b3f225_4_7"/>
          <p:cNvSpPr txBox="1"/>
          <p:nvPr>
            <p:ph idx="1" type="body"/>
          </p:nvPr>
        </p:nvSpPr>
        <p:spPr>
          <a:xfrm>
            <a:off x="415600" y="1536628"/>
            <a:ext cx="11360700" cy="295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Idealerweise sollte man folgende Unzulänglichkeiten beseitigen: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Bei Aufgabe 1 Originale beibehalten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Rotationen und Zentroid bei JSON &gt; XML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Skalierung bei JSON &gt; XML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Auffinden ähnlicher Räume beschränkt auf SUNCG-DatenSatz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Die Idee von Wänden und Räumen weichen bei UIMA und Scene-Synth start ab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Skalierung von gewissen Objekten in ShapeNet</a:t>
            </a:r>
            <a:endParaRPr/>
          </a:p>
        </p:txBody>
      </p:sp>
      <p:pic>
        <p:nvPicPr>
          <p:cNvPr id="584" name="Google Shape;584;gc8f9b3f225_4_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7425" y="4494622"/>
            <a:ext cx="7384575" cy="2363375"/>
          </a:xfrm>
          <a:prstGeom prst="rect">
            <a:avLst/>
          </a:prstGeom>
          <a:noFill/>
          <a:ln>
            <a:noFill/>
          </a:ln>
        </p:spPr>
      </p:pic>
      <p:sp>
        <p:nvSpPr>
          <p:cNvPr id="585" name="Google Shape;585;gc8f9b3f225_4_7"/>
          <p:cNvSpPr txBox="1"/>
          <p:nvPr/>
        </p:nvSpPr>
        <p:spPr>
          <a:xfrm>
            <a:off x="3281925" y="6457800"/>
            <a:ext cx="152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Generiertes XML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c8f9b3f225_1_145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Problems to solve</a:t>
            </a:r>
            <a:endParaRPr/>
          </a:p>
        </p:txBody>
      </p:sp>
      <p:pic>
        <p:nvPicPr>
          <p:cNvPr descr="O imagine care conține text&#10;&#10;Descriere generată automat" id="592" name="Google Shape;592;gc8f9b3f225_1_1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7365" y="2267648"/>
            <a:ext cx="5353324" cy="3021335"/>
          </a:xfrm>
          <a:prstGeom prst="rect">
            <a:avLst/>
          </a:prstGeom>
          <a:noFill/>
          <a:ln>
            <a:noFill/>
          </a:ln>
        </p:spPr>
      </p:pic>
      <p:sp>
        <p:nvSpPr>
          <p:cNvPr id="593" name="Google Shape;593;gc8f9b3f225_1_145"/>
          <p:cNvSpPr txBox="1"/>
          <p:nvPr/>
        </p:nvSpPr>
        <p:spPr>
          <a:xfrm>
            <a:off x="401671" y="1474580"/>
            <a:ext cx="52752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0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Extrahierung des Raumes und der Dimensionen:</a:t>
            </a:r>
            <a:endParaRPr sz="1800" u="sng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4" name="Google Shape;594;gc8f9b3f225_1_145"/>
          <p:cNvSpPr txBox="1"/>
          <p:nvPr/>
        </p:nvSpPr>
        <p:spPr>
          <a:xfrm>
            <a:off x="415600" y="5504275"/>
            <a:ext cx="3958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latin typeface="Calibri"/>
                <a:ea typeface="Calibri"/>
                <a:cs typeface="Calibri"/>
                <a:sym typeface="Calibri"/>
              </a:rPr>
              <a:t>Schritt12</a:t>
            </a:r>
            <a:r>
              <a:rPr lang="de-DE">
                <a:latin typeface="Calibri"/>
                <a:ea typeface="Calibri"/>
                <a:cs typeface="Calibri"/>
                <a:sym typeface="Calibri"/>
              </a:rPr>
              <a:t>.java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4"/>
          <p:cNvSpPr txBox="1"/>
          <p:nvPr>
            <p:ph type="title"/>
          </p:nvPr>
        </p:nvSpPr>
        <p:spPr>
          <a:xfrm>
            <a:off x="838200" y="365126"/>
            <a:ext cx="7864011" cy="77530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lang="de-DE" sz="2400">
                <a:latin typeface="Arial"/>
                <a:ea typeface="Arial"/>
                <a:cs typeface="Arial"/>
                <a:sym typeface="Arial"/>
              </a:rPr>
              <a:t>1. Allgemein:</a:t>
            </a:r>
            <a:br>
              <a:rPr lang="de-DE" sz="2400">
                <a:latin typeface="Arial"/>
                <a:ea typeface="Arial"/>
                <a:cs typeface="Arial"/>
                <a:sym typeface="Arial"/>
              </a:rPr>
            </a:br>
            <a:r>
              <a:rPr lang="de-DE" sz="2400"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de-DE" sz="2000">
                <a:latin typeface="Arial"/>
                <a:ea typeface="Arial"/>
                <a:cs typeface="Arial"/>
                <a:sym typeface="Arial"/>
              </a:rPr>
              <a:t>Einschränkungen der Objekt-Objekt Beziehungen</a:t>
            </a:r>
            <a:endParaRPr sz="2400"/>
          </a:p>
        </p:txBody>
      </p:sp>
      <p:sp>
        <p:nvSpPr>
          <p:cNvPr id="113" name="Google Shape;113;p4"/>
          <p:cNvSpPr txBox="1"/>
          <p:nvPr>
            <p:ph idx="1" type="body"/>
          </p:nvPr>
        </p:nvSpPr>
        <p:spPr>
          <a:xfrm>
            <a:off x="838200" y="1215721"/>
            <a:ext cx="5257798" cy="25745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10000"/>
          </a:bodyPr>
          <a:lstStyle/>
          <a:p>
            <a:pPr indent="-342900" lvl="0" marL="4318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8796"/>
              <a:buChar char="•"/>
            </a:pPr>
            <a:r>
              <a:rPr lang="de-DE" sz="2200">
                <a:latin typeface="Arial"/>
                <a:ea typeface="Arial"/>
                <a:cs typeface="Arial"/>
                <a:sym typeface="Arial"/>
              </a:rPr>
              <a:t>Funktionale Einschränkungen - “Wo?”</a:t>
            </a:r>
            <a:endParaRPr/>
          </a:p>
          <a:p>
            <a:pPr indent="-342900" lvl="0" marL="838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97297"/>
              <a:buFont typeface="Courier New"/>
              <a:buChar char="o"/>
            </a:pPr>
            <a:r>
              <a:rPr b="0" lang="de-DE" sz="2000">
                <a:latin typeface="Arial"/>
                <a:ea typeface="Arial"/>
                <a:cs typeface="Arial"/>
                <a:sym typeface="Arial"/>
              </a:rPr>
              <a:t>räumliche und funktionale Beziehungen der Objekte sollten zueinander passen</a:t>
            </a:r>
            <a:endParaRPr/>
          </a:p>
          <a:p>
            <a:pPr indent="-342900" lvl="0" marL="838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7297"/>
              <a:buFont typeface="Courier New"/>
              <a:buChar char="o"/>
            </a:pPr>
            <a:r>
              <a:rPr b="0" lang="de-DE" sz="2000">
                <a:latin typeface="Arial"/>
                <a:ea typeface="Arial"/>
                <a:cs typeface="Arial"/>
                <a:sym typeface="Arial"/>
              </a:rPr>
              <a:t>alle Objekte müssen erreichbar sein</a:t>
            </a:r>
            <a:endParaRPr/>
          </a:p>
          <a:p>
            <a:pPr indent="-342900" lvl="0" marL="838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7297"/>
              <a:buFont typeface="Courier New"/>
              <a:buChar char="o"/>
            </a:pPr>
            <a:r>
              <a:rPr b="0" lang="de-DE" sz="2000">
                <a:latin typeface="Arial"/>
                <a:ea typeface="Arial"/>
                <a:cs typeface="Arial"/>
                <a:sym typeface="Arial"/>
              </a:rPr>
              <a:t>es muss klare Wege im Raum geben</a:t>
            </a:r>
            <a:endParaRPr/>
          </a:p>
        </p:txBody>
      </p:sp>
      <p:pic>
        <p:nvPicPr>
          <p:cNvPr id="114" name="Google Shape;114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95998" y="1140432"/>
            <a:ext cx="4784333" cy="2274052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4"/>
          <p:cNvSpPr txBox="1"/>
          <p:nvPr/>
        </p:nvSpPr>
        <p:spPr>
          <a:xfrm>
            <a:off x="6095998" y="3310761"/>
            <a:ext cx="5955589" cy="708807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0" lang="de-DE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Funktionale Einschränkung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0" i="0" lang="de-DE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Quelle: Daniel R., Kai Wang, Yu-an Lin, Fast and Flexible Indoor Scene Synthesis via Deep Convolutional Generative Models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4"/>
          <p:cNvSpPr txBox="1"/>
          <p:nvPr/>
        </p:nvSpPr>
        <p:spPr>
          <a:xfrm>
            <a:off x="838200" y="4019569"/>
            <a:ext cx="4956427" cy="21449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31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b="0" i="0" lang="de-DE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Ästhetische Einschränkungen</a:t>
            </a:r>
            <a:endParaRPr/>
          </a:p>
          <a:p>
            <a:pPr indent="-342900" lvl="1" marL="88900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urier New"/>
              <a:buChar char="o"/>
            </a:pPr>
            <a:r>
              <a:rPr b="0" i="0" lang="de-DE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nicht nur funktional</a:t>
            </a:r>
            <a:endParaRPr/>
          </a:p>
          <a:p>
            <a:pPr indent="-342900" lvl="1" marL="88900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urier New"/>
              <a:buChar char="o"/>
            </a:pPr>
            <a:r>
              <a:rPr b="0" i="0" lang="de-DE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auch visuell ästhetisch</a:t>
            </a:r>
            <a:endParaRPr/>
          </a:p>
          <a:p>
            <a:pPr indent="-342900" lvl="1" marL="88900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urier New"/>
              <a:buChar char="o"/>
            </a:pPr>
            <a:r>
              <a:rPr b="0" i="0" lang="de-DE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möglichst realitätsnah</a:t>
            </a:r>
            <a:endParaRPr/>
          </a:p>
        </p:txBody>
      </p:sp>
      <p:pic>
        <p:nvPicPr>
          <p:cNvPr id="117" name="Google Shape;117;p4"/>
          <p:cNvPicPr preferRelativeResize="0"/>
          <p:nvPr/>
        </p:nvPicPr>
        <p:blipFill rotWithShape="1">
          <a:blip r:embed="rId4">
            <a:alphaModFix/>
          </a:blip>
          <a:srcRect b="12342" l="1315" r="4080" t="6735"/>
          <a:stretch/>
        </p:blipFill>
        <p:spPr>
          <a:xfrm>
            <a:off x="6095998" y="4019569"/>
            <a:ext cx="5661061" cy="1643109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4"/>
          <p:cNvSpPr txBox="1"/>
          <p:nvPr/>
        </p:nvSpPr>
        <p:spPr>
          <a:xfrm>
            <a:off x="6095998" y="5662678"/>
            <a:ext cx="5832299" cy="830196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0" lang="de-DE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Ästhetische Einschränkung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0" i="0" lang="de-DE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Quelle: Daniel R., Kai Wang, Yu-an Lin, Fast and Flexible Indoor Scene Synthesis via Deep Convolutional Generative Models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27"/>
          <p:cNvSpPr txBox="1"/>
          <p:nvPr/>
        </p:nvSpPr>
        <p:spPr>
          <a:xfrm>
            <a:off x="838200" y="1109610"/>
            <a:ext cx="11414700" cy="551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23850" lvl="0" marL="269999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lang="de-DE" sz="1500">
                <a:solidFill>
                  <a:schemeClr val="dk1"/>
                </a:solidFill>
              </a:rPr>
              <a:t>Zhang S., Zhang S., Liang Y. et al. </a:t>
            </a:r>
            <a:r>
              <a:rPr b="1" lang="de-DE" sz="1500">
                <a:solidFill>
                  <a:schemeClr val="dk1"/>
                </a:solidFill>
              </a:rPr>
              <a:t>A survey of 3D indoor scene synthesis: </a:t>
            </a:r>
            <a:r>
              <a:rPr lang="de-DE" sz="1500" u="sng">
                <a:solidFill>
                  <a:schemeClr val="dk1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https://www.researchgate.net/publication/333135099_A_Survey_of_3D_Indoor_Scene_Synthesis</a:t>
            </a:r>
            <a:endParaRPr sz="1500">
              <a:solidFill>
                <a:schemeClr val="dk1"/>
              </a:solidFill>
            </a:endParaRPr>
          </a:p>
          <a:p>
            <a:pPr indent="-323850" lvl="0" marL="269999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lang="de-DE" sz="1500">
                <a:solidFill>
                  <a:schemeClr val="dk1"/>
                </a:solidFill>
              </a:rPr>
              <a:t>Daniel R., Kai Wang, Yu-an Lin. </a:t>
            </a:r>
            <a:r>
              <a:rPr b="1" lang="de-DE" sz="1500">
                <a:solidFill>
                  <a:schemeClr val="dk1"/>
                </a:solidFill>
              </a:rPr>
              <a:t>Fast and Flexible Indoor Scene Synthesis via Deep Convolutional Generative Models: </a:t>
            </a:r>
            <a:r>
              <a:rPr lang="de-DE" sz="1500" u="sng">
                <a:solidFill>
                  <a:schemeClr val="dk1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https://arxiv.org/pdf/1811.12463.pdf</a:t>
            </a:r>
            <a:endParaRPr sz="1500">
              <a:solidFill>
                <a:schemeClr val="dk1"/>
              </a:solidFill>
            </a:endParaRPr>
          </a:p>
          <a:p>
            <a:pPr indent="-323850" lvl="0" marL="269999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</a:pPr>
            <a:r>
              <a:rPr lang="de-DE" sz="1500">
                <a:solidFill>
                  <a:schemeClr val="dk1"/>
                </a:solidFill>
              </a:rPr>
              <a:t>Li et al. GRAINS: </a:t>
            </a:r>
            <a:r>
              <a:rPr lang="de-DE" sz="1500" u="sng">
                <a:solidFill>
                  <a:schemeClr val="dk1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https://arxiv.org/pdf/1807.09193.pdf</a:t>
            </a:r>
            <a:endParaRPr sz="1500">
              <a:solidFill>
                <a:schemeClr val="dk1"/>
              </a:solidFill>
            </a:endParaRPr>
          </a:p>
          <a:p>
            <a:pPr indent="-323850" lvl="0" marL="269999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lang="de-DE" sz="1500">
                <a:solidFill>
                  <a:schemeClr val="dk1"/>
                </a:solidFill>
              </a:rPr>
              <a:t>Kai Wang, Manolis S., Angel X. C., Daniel R. </a:t>
            </a:r>
            <a:r>
              <a:rPr b="1" lang="de-DE" sz="1500">
                <a:solidFill>
                  <a:schemeClr val="dk1"/>
                </a:solidFill>
              </a:rPr>
              <a:t>Deep Convolutional Priors for Indoor Scene Synthesis:</a:t>
            </a:r>
            <a:r>
              <a:rPr lang="de-DE" sz="1500">
                <a:solidFill>
                  <a:schemeClr val="dk1"/>
                </a:solidFill>
              </a:rPr>
              <a:t> </a:t>
            </a:r>
            <a:r>
              <a:rPr lang="de-DE" sz="1500" u="sng">
                <a:solidFill>
                  <a:schemeClr val="dk1"/>
                </a:solid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https://kwang-ether.github.io/pdf/deepsynth.pdf</a:t>
            </a:r>
            <a:endParaRPr sz="1500">
              <a:solidFill>
                <a:schemeClr val="dk1"/>
              </a:solidFill>
            </a:endParaRPr>
          </a:p>
          <a:p>
            <a:pPr indent="-323850" lvl="0" marL="269999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lang="de-DE" sz="1500">
                <a:solidFill>
                  <a:schemeClr val="dk1"/>
                </a:solidFill>
              </a:rPr>
              <a:t>Rui Ma, Honghua Li, Changqing Zou, Zicheng Liao, Xin Tong, Hao Zhang. </a:t>
            </a:r>
            <a:r>
              <a:rPr b="1" lang="de-DE" sz="1500">
                <a:solidFill>
                  <a:schemeClr val="dk1"/>
                </a:solidFill>
              </a:rPr>
              <a:t>Action-Driven 3D Indoor Scene Evolution: </a:t>
            </a:r>
            <a:r>
              <a:rPr lang="de-DE" sz="1500" u="sng">
                <a:solidFill>
                  <a:schemeClr val="dk1"/>
                </a:solidFill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https://maruitx.github.io/project/adise/</a:t>
            </a:r>
            <a:endParaRPr sz="1500">
              <a:solidFill>
                <a:schemeClr val="dk1"/>
              </a:solidFill>
            </a:endParaRPr>
          </a:p>
          <a:p>
            <a:pPr indent="-323850" lvl="0" marL="269999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lang="de-DE" sz="1500">
                <a:solidFill>
                  <a:schemeClr val="dk1"/>
                </a:solidFill>
              </a:rPr>
              <a:t>Matthew Fisher, Manolis S, Yangyan Li, Pat H., Matthias N. </a:t>
            </a:r>
            <a:r>
              <a:rPr b="1" lang="de-DE" sz="1500">
                <a:solidFill>
                  <a:schemeClr val="dk1"/>
                </a:solidFill>
              </a:rPr>
              <a:t>Activity-centric Scene Synthesis for Functional 3d Scene Modelling: </a:t>
            </a:r>
            <a:r>
              <a:rPr lang="de-DE" sz="1500" u="sng">
                <a:solidFill>
                  <a:schemeClr val="dk1"/>
                </a:solidFill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http://graphics.stanford.edu/projects/actsynth/</a:t>
            </a:r>
            <a:endParaRPr sz="1500">
              <a:solidFill>
                <a:schemeClr val="dk1"/>
              </a:solidFill>
            </a:endParaRPr>
          </a:p>
          <a:p>
            <a:pPr indent="-323850" lvl="0" marL="269999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Char char="•"/>
            </a:pPr>
            <a:r>
              <a:rPr i="0" lang="de-DE" sz="1500" u="sng" strike="noStrike">
                <a:solidFill>
                  <a:srgbClr val="000000"/>
                </a:solidFill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https://en.wikipedia.org/wiki/Conversion_between_quaternions_and_Euler_angles</a:t>
            </a:r>
            <a:endParaRPr sz="1500">
              <a:solidFill>
                <a:schemeClr val="dk1"/>
              </a:solidFill>
            </a:endParaRPr>
          </a:p>
          <a:p>
            <a:pPr indent="-323850" lvl="0" marL="269999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Char char="•"/>
            </a:pPr>
            <a:r>
              <a:rPr i="0" lang="de-DE" sz="1500" u="sng" strike="noStrike">
                <a:solidFill>
                  <a:srgbClr val="000000"/>
                </a:solidFill>
                <a:hlinkClick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https://stackoverflow.com/questions/42693624/euler-angle-to-quaternion-conversion-in-java</a:t>
            </a:r>
            <a:endParaRPr sz="1500">
              <a:solidFill>
                <a:schemeClr val="dk1"/>
              </a:solidFill>
            </a:endParaRPr>
          </a:p>
          <a:p>
            <a:pPr indent="-323850" lvl="0" marL="269999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</a:pPr>
            <a:r>
              <a:rPr lang="de-DE" sz="1500">
                <a:solidFill>
                  <a:schemeClr val="dk1"/>
                </a:solidFill>
              </a:rPr>
              <a:t>Java-Embedded-Python </a:t>
            </a:r>
            <a:r>
              <a:rPr lang="de-DE" sz="1500" u="sng">
                <a:solidFill>
                  <a:schemeClr val="dk1"/>
                </a:solidFill>
                <a:hlinkClick r:id="rId1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https://github.com/ninia/jep</a:t>
            </a:r>
            <a:endParaRPr sz="1500">
              <a:solidFill>
                <a:schemeClr val="dk1"/>
              </a:solidFill>
            </a:endParaRPr>
          </a:p>
          <a:p>
            <a:pPr indent="-323850" lvl="0" marL="269999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•"/>
            </a:pPr>
            <a:r>
              <a:rPr lang="de-DE" sz="1500">
                <a:solidFill>
                  <a:schemeClr val="dk1"/>
                </a:solidFill>
              </a:rPr>
              <a:t>Unser Repo: </a:t>
            </a:r>
            <a:r>
              <a:rPr lang="de-DE" sz="1500">
                <a:solidFill>
                  <a:schemeClr val="dk1"/>
                </a:solidFill>
                <a:uFill>
                  <a:noFill/>
                </a:uFill>
                <a:hlinkClick r:id="rId1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https://github.com/janlycka/suncg_shapenet_tool</a:t>
            </a:r>
            <a:endParaRPr sz="1500">
              <a:solidFill>
                <a:schemeClr val="dk1"/>
              </a:solidFill>
            </a:endParaRPr>
          </a:p>
          <a:p>
            <a:pPr indent="-323850" lvl="0" marL="269999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</a:pPr>
            <a:r>
              <a:rPr lang="de-DE" sz="1500">
                <a:solidFill>
                  <a:schemeClr val="dk1"/>
                </a:solidFill>
              </a:rPr>
              <a:t>Deep-Synth: </a:t>
            </a:r>
            <a:r>
              <a:rPr lang="de-DE" sz="1500" u="sng">
                <a:solidFill>
                  <a:schemeClr val="dk1"/>
                </a:solidFill>
                <a:hlinkClick r:id="rId1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https://github.com/brownvc/deep-synth/</a:t>
            </a:r>
            <a:r>
              <a:rPr lang="de-DE" sz="1500">
                <a:solidFill>
                  <a:schemeClr val="dk1"/>
                </a:solidFill>
              </a:rPr>
              <a:t> </a:t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600" name="Google Shape;600;p27"/>
          <p:cNvSpPr txBox="1"/>
          <p:nvPr/>
        </p:nvSpPr>
        <p:spPr>
          <a:xfrm>
            <a:off x="838200" y="365125"/>
            <a:ext cx="9682537" cy="9499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</a:pPr>
            <a:r>
              <a:rPr b="1" lang="de-DE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5. Quellen: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</a:pPr>
            <a:r>
              <a:rPr b="1" lang="de-DE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5" name="Google Shape;605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70595" y="2983827"/>
            <a:ext cx="3705797" cy="2468133"/>
          </a:xfrm>
          <a:prstGeom prst="rect">
            <a:avLst/>
          </a:prstGeom>
          <a:noFill/>
          <a:ln>
            <a:noFill/>
          </a:ln>
        </p:spPr>
      </p:pic>
      <p:sp>
        <p:nvSpPr>
          <p:cNvPr id="606" name="Google Shape;606;p23"/>
          <p:cNvSpPr txBox="1"/>
          <p:nvPr>
            <p:ph idx="1" type="body"/>
          </p:nvPr>
        </p:nvSpPr>
        <p:spPr>
          <a:xfrm>
            <a:off x="838200" y="1153935"/>
            <a:ext cx="11360800" cy="1455679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de-DE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Man betracht die JSON-Struktur der DeepSynth Resultate</a:t>
            </a:r>
            <a:endParaRPr/>
          </a:p>
          <a:p>
            <a:pPr indent="-414431" lvl="0" marL="60958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Char char="o"/>
            </a:pPr>
            <a:r>
              <a:rPr lang="de-DE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Welche Ähnlichkeiten bestehen zur IsoSpace (ShapeNet) XMI-Datei?</a:t>
            </a:r>
            <a:endParaRPr/>
          </a:p>
          <a:p>
            <a:pPr indent="-414431" lvl="1" marL="121917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-"/>
            </a:pPr>
            <a:r>
              <a:rPr lang="de-DE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Nodes werden zu SpatialEntity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14431" lvl="1" marL="121917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-"/>
            </a:pPr>
            <a:r>
              <a:rPr lang="de-DE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Raum wird in IsoSpace nicht als Objekt betrachtet</a:t>
            </a:r>
            <a:endParaRPr/>
          </a:p>
        </p:txBody>
      </p:sp>
      <p:pic>
        <p:nvPicPr>
          <p:cNvPr id="607" name="Google Shape;607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9934" y="2701700"/>
            <a:ext cx="3022333" cy="3695533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" name="Google Shape;608;p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348967" y="2983818"/>
            <a:ext cx="3131300" cy="31313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09" name="Google Shape;609;p23"/>
          <p:cNvCxnSpPr/>
          <p:nvPr/>
        </p:nvCxnSpPr>
        <p:spPr>
          <a:xfrm flipH="1" rot="10800000">
            <a:off x="2457167" y="3243800"/>
            <a:ext cx="2561200" cy="1251200"/>
          </a:xfrm>
          <a:prstGeom prst="straightConnector1">
            <a:avLst/>
          </a:prstGeom>
          <a:noFill/>
          <a:ln cap="flat" cmpd="sng" w="952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10" name="Google Shape;610;p23"/>
          <p:cNvCxnSpPr/>
          <p:nvPr/>
        </p:nvCxnSpPr>
        <p:spPr>
          <a:xfrm flipH="1" rot="10800000">
            <a:off x="2457167" y="3607633"/>
            <a:ext cx="3081200" cy="10484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11" name="Google Shape;611;p23"/>
          <p:cNvCxnSpPr/>
          <p:nvPr/>
        </p:nvCxnSpPr>
        <p:spPr>
          <a:xfrm flipH="1" rot="10800000">
            <a:off x="2457167" y="4355133"/>
            <a:ext cx="3211200" cy="4456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12" name="Google Shape;612;p23"/>
          <p:cNvCxnSpPr/>
          <p:nvPr/>
        </p:nvCxnSpPr>
        <p:spPr>
          <a:xfrm flipH="1" rot="10800000">
            <a:off x="2457167" y="4621733"/>
            <a:ext cx="3971600" cy="3172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13" name="Google Shape;613;p23"/>
          <p:cNvCxnSpPr/>
          <p:nvPr/>
        </p:nvCxnSpPr>
        <p:spPr>
          <a:xfrm flipH="1" rot="10800000">
            <a:off x="2457167" y="4868867"/>
            <a:ext cx="4336000" cy="2136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14" name="Google Shape;614;p23"/>
          <p:cNvCxnSpPr/>
          <p:nvPr/>
        </p:nvCxnSpPr>
        <p:spPr>
          <a:xfrm>
            <a:off x="2457167" y="5241333"/>
            <a:ext cx="3984800" cy="696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15" name="Google Shape;615;p23"/>
          <p:cNvCxnSpPr/>
          <p:nvPr/>
        </p:nvCxnSpPr>
        <p:spPr>
          <a:xfrm>
            <a:off x="2457167" y="5386000"/>
            <a:ext cx="3321600" cy="1848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16" name="Google Shape;616;p23"/>
          <p:cNvCxnSpPr/>
          <p:nvPr/>
        </p:nvCxnSpPr>
        <p:spPr>
          <a:xfrm>
            <a:off x="2457167" y="5530700"/>
            <a:ext cx="2736800" cy="1180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17" name="Google Shape;617;p23"/>
          <p:cNvSpPr txBox="1"/>
          <p:nvPr/>
        </p:nvSpPr>
        <p:spPr>
          <a:xfrm>
            <a:off x="4348967" y="4495001"/>
            <a:ext cx="897200" cy="389746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933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Tisch</a:t>
            </a:r>
            <a:endParaRPr sz="933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8" name="Google Shape;618;p23"/>
          <p:cNvSpPr txBox="1"/>
          <p:nvPr/>
        </p:nvSpPr>
        <p:spPr>
          <a:xfrm>
            <a:off x="4296767" y="4172752"/>
            <a:ext cx="897200" cy="389746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933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Bett</a:t>
            </a:r>
            <a:endParaRPr sz="933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9" name="Google Shape;619;p23"/>
          <p:cNvSpPr txBox="1"/>
          <p:nvPr/>
        </p:nvSpPr>
        <p:spPr>
          <a:xfrm>
            <a:off x="4296767" y="3104152"/>
            <a:ext cx="897200" cy="389746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933">
                <a:solidFill>
                  <a:srgbClr val="00FF00"/>
                </a:solidFill>
                <a:latin typeface="Calibri"/>
                <a:ea typeface="Calibri"/>
                <a:cs typeface="Calibri"/>
                <a:sym typeface="Calibri"/>
              </a:rPr>
              <a:t>Raum</a:t>
            </a:r>
            <a:endParaRPr sz="933">
              <a:solidFill>
                <a:srgbClr val="00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0" name="Google Shape;620;p23"/>
          <p:cNvSpPr txBox="1"/>
          <p:nvPr/>
        </p:nvSpPr>
        <p:spPr>
          <a:xfrm>
            <a:off x="4436733" y="4692468"/>
            <a:ext cx="897200" cy="389746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933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Tür</a:t>
            </a:r>
            <a:endParaRPr sz="933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1" name="Google Shape;621;p23"/>
          <p:cNvSpPr txBox="1"/>
          <p:nvPr/>
        </p:nvSpPr>
        <p:spPr>
          <a:xfrm>
            <a:off x="4348967" y="3558934"/>
            <a:ext cx="897200" cy="389746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933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Stuhl</a:t>
            </a:r>
            <a:endParaRPr sz="933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2" name="Google Shape;622;p23"/>
          <p:cNvSpPr txBox="1"/>
          <p:nvPr/>
        </p:nvSpPr>
        <p:spPr>
          <a:xfrm>
            <a:off x="4397633" y="4967452"/>
            <a:ext cx="897200" cy="389746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933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Sessel</a:t>
            </a:r>
            <a:endParaRPr sz="933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3" name="Google Shape;623;p23"/>
          <p:cNvSpPr txBox="1"/>
          <p:nvPr/>
        </p:nvSpPr>
        <p:spPr>
          <a:xfrm>
            <a:off x="4397633" y="5241351"/>
            <a:ext cx="897200" cy="389746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933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Kommode</a:t>
            </a:r>
            <a:endParaRPr sz="933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4" name="Google Shape;624;p23"/>
          <p:cNvSpPr txBox="1"/>
          <p:nvPr/>
        </p:nvSpPr>
        <p:spPr>
          <a:xfrm>
            <a:off x="4348967" y="5570785"/>
            <a:ext cx="897200" cy="389746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933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Hänger</a:t>
            </a:r>
            <a:endParaRPr sz="933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25" name="Google Shape;625;p23"/>
          <p:cNvCxnSpPr/>
          <p:nvPr/>
        </p:nvCxnSpPr>
        <p:spPr>
          <a:xfrm flipH="1">
            <a:off x="5681433" y="3828767"/>
            <a:ext cx="2899200" cy="513600"/>
          </a:xfrm>
          <a:prstGeom prst="straightConnector1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26" name="Google Shape;626;p23"/>
          <p:cNvCxnSpPr/>
          <p:nvPr/>
        </p:nvCxnSpPr>
        <p:spPr>
          <a:xfrm rot="10800000">
            <a:off x="5564533" y="3601267"/>
            <a:ext cx="3035600" cy="78000"/>
          </a:xfrm>
          <a:prstGeom prst="straightConnector1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27" name="Google Shape;627;p23"/>
          <p:cNvCxnSpPr/>
          <p:nvPr/>
        </p:nvCxnSpPr>
        <p:spPr>
          <a:xfrm flipH="1">
            <a:off x="6441933" y="3978300"/>
            <a:ext cx="2171200" cy="630800"/>
          </a:xfrm>
          <a:prstGeom prst="straightConnector1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28" name="Google Shape;628;p23"/>
          <p:cNvCxnSpPr/>
          <p:nvPr/>
        </p:nvCxnSpPr>
        <p:spPr>
          <a:xfrm flipH="1">
            <a:off x="5207033" y="4277300"/>
            <a:ext cx="3399600" cy="1345600"/>
          </a:xfrm>
          <a:prstGeom prst="straightConnector1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29" name="Google Shape;629;p23"/>
          <p:cNvCxnSpPr/>
          <p:nvPr/>
        </p:nvCxnSpPr>
        <p:spPr>
          <a:xfrm flipH="1">
            <a:off x="6474633" y="4420333"/>
            <a:ext cx="2106000" cy="890400"/>
          </a:xfrm>
          <a:prstGeom prst="straightConnector1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30" name="Google Shape;630;p23"/>
          <p:cNvCxnSpPr/>
          <p:nvPr/>
        </p:nvCxnSpPr>
        <p:spPr>
          <a:xfrm flipH="1">
            <a:off x="5843933" y="4608833"/>
            <a:ext cx="2743200" cy="1072400"/>
          </a:xfrm>
          <a:prstGeom prst="straightConnector1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31" name="Google Shape;631;p23"/>
          <p:cNvCxnSpPr/>
          <p:nvPr/>
        </p:nvCxnSpPr>
        <p:spPr>
          <a:xfrm flipH="1">
            <a:off x="6812633" y="4140800"/>
            <a:ext cx="1768000" cy="702000"/>
          </a:xfrm>
          <a:prstGeom prst="straightConnector1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32" name="Google Shape;632;p23"/>
          <p:cNvSpPr txBox="1"/>
          <p:nvPr/>
        </p:nvSpPr>
        <p:spPr>
          <a:xfrm>
            <a:off x="539934" y="6418587"/>
            <a:ext cx="2758667" cy="400069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JSON Datei: Quelle: SUNCG, Deep-Synth</a:t>
            </a:r>
            <a:endParaRPr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3" name="Google Shape;633;p23"/>
          <p:cNvSpPr txBox="1"/>
          <p:nvPr/>
        </p:nvSpPr>
        <p:spPr>
          <a:xfrm>
            <a:off x="4348967" y="6125394"/>
            <a:ext cx="2758667" cy="400069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PNG Datei: Quelle: SUNCG, Deep-Synth</a:t>
            </a:r>
            <a:endParaRPr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4" name="Google Shape;634;p23"/>
          <p:cNvSpPr txBox="1"/>
          <p:nvPr/>
        </p:nvSpPr>
        <p:spPr>
          <a:xfrm>
            <a:off x="7990267" y="5470553"/>
            <a:ext cx="3290758" cy="400069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XML Datei: Quelle: SUNCG, Deep-Synth, IsoSpace</a:t>
            </a:r>
            <a:endParaRPr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5" name="Google Shape;635;p23"/>
          <p:cNvSpPr txBox="1"/>
          <p:nvPr/>
        </p:nvSpPr>
        <p:spPr>
          <a:xfrm>
            <a:off x="838200" y="365125"/>
            <a:ext cx="9682537" cy="9499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</a:pPr>
            <a:r>
              <a:rPr b="1" lang="de-DE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Überführung:</a:t>
            </a:r>
            <a:endParaRPr b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</a:pPr>
            <a:r>
              <a:rPr b="1" lang="de-DE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de-DE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JSON -&gt; XMI - Nodes -&gt; SpatialEntities</a:t>
            </a: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21"/>
          <p:cNvSpPr txBox="1"/>
          <p:nvPr/>
        </p:nvSpPr>
        <p:spPr>
          <a:xfrm>
            <a:off x="838200" y="365125"/>
            <a:ext cx="6740499" cy="9499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</a:pPr>
            <a:r>
              <a:rPr b="1" lang="de-DE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Konvertierung: </a:t>
            </a:r>
            <a:br>
              <a:rPr b="1" lang="de-DE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de-DE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de-DE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XML -&gt; JSON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O imagine care conține text&#10;&#10;Descriere generată automat" id="641" name="Google Shape;641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3038" y="2234901"/>
            <a:ext cx="7596873" cy="3853326"/>
          </a:xfrm>
          <a:prstGeom prst="rect">
            <a:avLst/>
          </a:prstGeom>
          <a:noFill/>
          <a:ln>
            <a:noFill/>
          </a:ln>
        </p:spPr>
      </p:pic>
      <p:sp>
        <p:nvSpPr>
          <p:cNvPr id="642" name="Google Shape;642;p21"/>
          <p:cNvSpPr txBox="1"/>
          <p:nvPr/>
        </p:nvSpPr>
        <p:spPr>
          <a:xfrm>
            <a:off x="553055" y="1574900"/>
            <a:ext cx="618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0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Map mit Dimensionen von der ShapeNet Räume:</a:t>
            </a:r>
            <a:endParaRPr sz="1800" u="sng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5"/>
          <p:cNvSpPr txBox="1"/>
          <p:nvPr>
            <p:ph type="title"/>
          </p:nvPr>
        </p:nvSpPr>
        <p:spPr>
          <a:xfrm>
            <a:off x="838200" y="365125"/>
            <a:ext cx="6826321" cy="8369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</a:pPr>
            <a:r>
              <a:rPr b="1" lang="de-DE" sz="2400">
                <a:latin typeface="Arial"/>
                <a:ea typeface="Arial"/>
                <a:cs typeface="Arial"/>
                <a:sym typeface="Arial"/>
              </a:rPr>
              <a:t>2. Wie ist der allgemeine Ansatz?</a:t>
            </a:r>
            <a:br>
              <a:rPr lang="de-DE" sz="2400">
                <a:latin typeface="Arial"/>
                <a:ea typeface="Arial"/>
                <a:cs typeface="Arial"/>
                <a:sym typeface="Arial"/>
              </a:rPr>
            </a:br>
            <a:r>
              <a:rPr lang="de-DE" sz="2000">
                <a:latin typeface="Arial"/>
                <a:ea typeface="Arial"/>
                <a:cs typeface="Arial"/>
                <a:sym typeface="Arial"/>
              </a:rPr>
              <a:t>	Input, Internal Representation, Priors, Optimierung</a:t>
            </a:r>
            <a:endParaRPr/>
          </a:p>
        </p:txBody>
      </p:sp>
      <p:pic>
        <p:nvPicPr>
          <p:cNvPr id="124" name="Google Shape;124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4737" y="1617797"/>
            <a:ext cx="10962525" cy="3617264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5"/>
          <p:cNvSpPr txBox="1"/>
          <p:nvPr/>
        </p:nvSpPr>
        <p:spPr>
          <a:xfrm>
            <a:off x="614737" y="5219498"/>
            <a:ext cx="6204298" cy="4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0" lang="de-DE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Kriterien von Szenensynthese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0" i="0" lang="de-DE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Quelle: Zhang SH, Zhang SK, Liang Y et al. A survey of 3D indoor scene synthesis 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6"/>
          <p:cNvSpPr txBox="1"/>
          <p:nvPr>
            <p:ph idx="1" type="body"/>
          </p:nvPr>
        </p:nvSpPr>
        <p:spPr>
          <a:xfrm>
            <a:off x="756007" y="1202076"/>
            <a:ext cx="5367391" cy="54254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82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b="1" lang="de-DE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Input (Datensatze):</a:t>
            </a:r>
            <a:endParaRPr/>
          </a:p>
          <a:p>
            <a:pPr indent="-3175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de-DE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RGB-D</a:t>
            </a:r>
            <a:endParaRPr/>
          </a:p>
          <a:p>
            <a:pPr indent="-3175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de-DE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3D-basiert -&gt; </a:t>
            </a:r>
            <a:r>
              <a:rPr b="1" lang="de-DE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SUNCG</a:t>
            </a:r>
            <a:endParaRPr b="1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596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b="1" lang="de-DE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Interne Representation: </a:t>
            </a:r>
            <a:endParaRPr/>
          </a:p>
          <a:p>
            <a:pPr indent="-317500" lvl="1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de-DE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Projection based</a:t>
            </a:r>
            <a:endParaRPr/>
          </a:p>
          <a:p>
            <a:pPr indent="-317500" lvl="1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de-DE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Activity based (Mensch - Objekt)</a:t>
            </a:r>
            <a:endParaRPr/>
          </a:p>
          <a:p>
            <a:pPr indent="-317500" lvl="1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de-DE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Graph based  (Objekt - Objekt)</a:t>
            </a:r>
            <a:endParaRPr/>
          </a:p>
          <a:p>
            <a:pPr indent="-342900" lvl="0" marL="482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b="1" lang="de-DE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Priors:</a:t>
            </a:r>
            <a:endParaRPr/>
          </a:p>
          <a:p>
            <a:pPr indent="-317500" lvl="1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de-DE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Hard-Coded Priors</a:t>
            </a:r>
            <a:endParaRPr/>
          </a:p>
          <a:p>
            <a:pPr indent="-317500" lvl="1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de-DE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Contextual Priors</a:t>
            </a:r>
            <a:endParaRPr/>
          </a:p>
          <a:p>
            <a:pPr indent="-317500" lvl="2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❖"/>
            </a:pPr>
            <a:r>
              <a:rPr lang="de-DE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Fernseher -&gt; kommt oft mit TV-Bank</a:t>
            </a:r>
            <a:endParaRPr/>
          </a:p>
          <a:p>
            <a:pPr indent="-317500" lvl="1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 startAt="4"/>
            </a:pPr>
            <a:r>
              <a:rPr lang="de-DE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Activity-Driven Priors</a:t>
            </a:r>
            <a:endParaRPr/>
          </a:p>
          <a:p>
            <a:pPr indent="-317500" lvl="2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❖"/>
            </a:pPr>
            <a:r>
              <a:rPr lang="de-DE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Küche -&gt; Essen -&gt; Esstisch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 startAt="4"/>
            </a:pPr>
            <a:r>
              <a:rPr lang="de-DE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Example based Priors</a:t>
            </a:r>
            <a:endParaRPr/>
          </a:p>
          <a:p>
            <a:pPr indent="-342900" lvl="0" marL="482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b="1" lang="de-DE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Optimierung:</a:t>
            </a:r>
            <a:endParaRPr/>
          </a:p>
          <a:p>
            <a:pPr indent="-3175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de-DE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Manuell</a:t>
            </a:r>
            <a:endParaRPr/>
          </a:p>
          <a:p>
            <a:pPr indent="-3175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de-DE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Iterativ</a:t>
            </a:r>
            <a:endParaRPr/>
          </a:p>
          <a:p>
            <a:pPr indent="-3175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de-DE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Gradient-based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de-DE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Markov Chain Monte Carlo</a:t>
            </a:r>
            <a:endParaRPr/>
          </a:p>
        </p:txBody>
      </p:sp>
      <p:sp>
        <p:nvSpPr>
          <p:cNvPr id="131" name="Google Shape;131;p6"/>
          <p:cNvSpPr txBox="1"/>
          <p:nvPr>
            <p:ph type="title"/>
          </p:nvPr>
        </p:nvSpPr>
        <p:spPr>
          <a:xfrm>
            <a:off x="838200" y="365125"/>
            <a:ext cx="6826321" cy="8369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</a:pPr>
            <a:r>
              <a:rPr b="1" lang="de-DE" sz="2400">
                <a:latin typeface="Arial"/>
                <a:ea typeface="Arial"/>
                <a:cs typeface="Arial"/>
                <a:sym typeface="Arial"/>
              </a:rPr>
              <a:t>2. Wie ist der allgemeine Ansatz?</a:t>
            </a:r>
            <a:br>
              <a:rPr lang="de-DE" sz="2400">
                <a:latin typeface="Arial"/>
                <a:ea typeface="Arial"/>
                <a:cs typeface="Arial"/>
                <a:sym typeface="Arial"/>
              </a:rPr>
            </a:br>
            <a:r>
              <a:rPr lang="de-DE" sz="2000">
                <a:latin typeface="Arial"/>
                <a:ea typeface="Arial"/>
                <a:cs typeface="Arial"/>
                <a:sym typeface="Arial"/>
              </a:rPr>
              <a:t>	Input, Internal Representation, Priors, Optimierung</a:t>
            </a:r>
            <a:endParaRPr/>
          </a:p>
        </p:txBody>
      </p:sp>
      <p:pic>
        <p:nvPicPr>
          <p:cNvPr id="132" name="Google Shape;132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47886" y="1202076"/>
            <a:ext cx="2557121" cy="14324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441879" y="1202076"/>
            <a:ext cx="1911921" cy="1432462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6"/>
          <p:cNvSpPr txBox="1"/>
          <p:nvPr/>
        </p:nvSpPr>
        <p:spPr>
          <a:xfrm>
            <a:off x="6375968" y="2578852"/>
            <a:ext cx="905569" cy="232669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0" lang="de-DE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Küche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6"/>
          <p:cNvSpPr txBox="1"/>
          <p:nvPr/>
        </p:nvSpPr>
        <p:spPr>
          <a:xfrm>
            <a:off x="9380235" y="2578852"/>
            <a:ext cx="1343563" cy="327874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0" lang="de-DE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Arbeitszimmer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6" name="Google Shape;136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180761" y="3100085"/>
            <a:ext cx="3997715" cy="2371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6"/>
          <p:cNvPicPr preferRelativeResize="0"/>
          <p:nvPr/>
        </p:nvPicPr>
        <p:blipFill rotWithShape="1">
          <a:blip r:embed="rId6">
            <a:alphaModFix/>
          </a:blip>
          <a:srcRect b="634" l="3107" r="2220" t="20498"/>
          <a:stretch/>
        </p:blipFill>
        <p:spPr>
          <a:xfrm rot="5400000">
            <a:off x="9339358" y="3971360"/>
            <a:ext cx="3446969" cy="1317702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6"/>
          <p:cNvSpPr txBox="1"/>
          <p:nvPr/>
        </p:nvSpPr>
        <p:spPr>
          <a:xfrm>
            <a:off x="6180761" y="5471509"/>
            <a:ext cx="2884990" cy="492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i="0" lang="de-DE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Graph-based</a:t>
            </a:r>
            <a:endParaRPr b="1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0" i="0" lang="de-DE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Quelle: Li et al. GRAINS</a:t>
            </a:r>
            <a:endParaRPr b="0" i="0" sz="105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6"/>
          <p:cNvSpPr txBox="1"/>
          <p:nvPr/>
        </p:nvSpPr>
        <p:spPr>
          <a:xfrm>
            <a:off x="10397839" y="6353696"/>
            <a:ext cx="1697551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i="0" lang="de-DE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Projection-based</a:t>
            </a:r>
            <a:endParaRPr b="1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6"/>
          <p:cNvSpPr txBox="1"/>
          <p:nvPr/>
        </p:nvSpPr>
        <p:spPr>
          <a:xfrm>
            <a:off x="7878101" y="2606800"/>
            <a:ext cx="1502134" cy="204721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i="0" lang="de-DE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Activity-based</a:t>
            </a:r>
            <a:endParaRPr b="1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7"/>
          <p:cNvSpPr txBox="1"/>
          <p:nvPr>
            <p:ph type="title"/>
          </p:nvPr>
        </p:nvSpPr>
        <p:spPr>
          <a:xfrm>
            <a:off x="838200" y="365125"/>
            <a:ext cx="6343435" cy="9499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</a:pPr>
            <a:r>
              <a:rPr b="1" lang="de-DE" sz="2400">
                <a:latin typeface="Arial"/>
                <a:ea typeface="Arial"/>
                <a:cs typeface="Arial"/>
                <a:sym typeface="Arial"/>
              </a:rPr>
              <a:t>2. Wie ist der allgemeine Ansatz:</a:t>
            </a:r>
            <a:br>
              <a:rPr b="1" lang="de-DE" sz="2400">
                <a:latin typeface="Arial"/>
                <a:ea typeface="Arial"/>
                <a:cs typeface="Arial"/>
                <a:sym typeface="Arial"/>
              </a:rPr>
            </a:br>
            <a:r>
              <a:rPr b="1" lang="de-DE" sz="2400">
                <a:latin typeface="Arial"/>
                <a:ea typeface="Arial"/>
                <a:cs typeface="Arial"/>
                <a:sym typeface="Arial"/>
              </a:rPr>
              <a:t>			</a:t>
            </a:r>
            <a:r>
              <a:rPr lang="de-DE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Geometrie basierte Ansätze</a:t>
            </a:r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7" name="Google Shape;147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199" y="1522755"/>
            <a:ext cx="10611848" cy="22078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7"/>
          <p:cNvPicPr preferRelativeResize="0"/>
          <p:nvPr/>
        </p:nvPicPr>
        <p:blipFill rotWithShape="1">
          <a:blip r:embed="rId4">
            <a:alphaModFix/>
          </a:blip>
          <a:srcRect b="0" l="1773" r="1444" t="13204"/>
          <a:stretch/>
        </p:blipFill>
        <p:spPr>
          <a:xfrm>
            <a:off x="838198" y="4682757"/>
            <a:ext cx="10401730" cy="1495728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7"/>
          <p:cNvSpPr txBox="1"/>
          <p:nvPr/>
        </p:nvSpPr>
        <p:spPr>
          <a:xfrm>
            <a:off x="838197" y="3695815"/>
            <a:ext cx="10915439" cy="606803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1" i="0" lang="de-DE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Deep Convolutional Generative Model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0" i="0" lang="de-DE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b="0" i="0" lang="de-DE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Quelle</a:t>
            </a:r>
            <a:r>
              <a:rPr b="0" i="0" lang="de-DE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b="0" i="0" lang="de-DE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Daniel R., Kai Wang, Yu-an Lin. Fast and Flexible Indoor Scene Synthesis via Deep Convolutional Generative Models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7"/>
          <p:cNvSpPr txBox="1"/>
          <p:nvPr/>
        </p:nvSpPr>
        <p:spPr>
          <a:xfrm>
            <a:off x="838197" y="6059494"/>
            <a:ext cx="10155151" cy="567334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1" i="0" lang="de-DE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Deep-Synth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0" lang="de-DE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Quelle: Kai Wang, Manolis S., Angel X. C., Daniel R. Deep Convolutional Priors for Indoor Scene Synthesis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8"/>
          <p:cNvPicPr preferRelativeResize="0"/>
          <p:nvPr/>
        </p:nvPicPr>
        <p:blipFill rotWithShape="1">
          <a:blip r:embed="rId3">
            <a:alphaModFix/>
          </a:blip>
          <a:srcRect b="0" l="3146" r="0" t="0"/>
          <a:stretch/>
        </p:blipFill>
        <p:spPr>
          <a:xfrm>
            <a:off x="838201" y="1573320"/>
            <a:ext cx="6900602" cy="2165323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8"/>
          <p:cNvSpPr txBox="1"/>
          <p:nvPr/>
        </p:nvSpPr>
        <p:spPr>
          <a:xfrm>
            <a:off x="838199" y="3773974"/>
            <a:ext cx="7083182" cy="571191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i="0" lang="de-DE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Activity-centric Scene Synthesis for Functional 3d Scene Modelling</a:t>
            </a:r>
            <a:endParaRPr b="1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0" lang="de-DE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		</a:t>
            </a:r>
            <a:r>
              <a:rPr b="0" i="0" lang="de-DE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Matthew Fisher, Manolis S, Yangyan Li, Pat H., Matthias N.</a:t>
            </a:r>
            <a:endParaRPr/>
          </a:p>
        </p:txBody>
      </p:sp>
      <p:sp>
        <p:nvSpPr>
          <p:cNvPr id="157" name="Google Shape;157;p8"/>
          <p:cNvSpPr txBox="1"/>
          <p:nvPr/>
        </p:nvSpPr>
        <p:spPr>
          <a:xfrm>
            <a:off x="4288163" y="6129290"/>
            <a:ext cx="6900600" cy="5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i="0" lang="de-DE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Action-Driven 3D Indoor Scene Evolution</a:t>
            </a:r>
            <a:endParaRPr b="1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0" lang="de-DE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 	</a:t>
            </a:r>
            <a:r>
              <a:rPr b="0" i="0" lang="de-DE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Rui Ma, Honghua Li, Changqing Zou, Zicheng Liao, Xin Tong, Hao Zhang</a:t>
            </a:r>
            <a:endParaRPr/>
          </a:p>
        </p:txBody>
      </p:sp>
      <p:pic>
        <p:nvPicPr>
          <p:cNvPr id="158" name="Google Shape;158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88162" y="4477334"/>
            <a:ext cx="6901281" cy="1614692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8"/>
          <p:cNvSpPr txBox="1"/>
          <p:nvPr/>
        </p:nvSpPr>
        <p:spPr>
          <a:xfrm>
            <a:off x="838201" y="365125"/>
            <a:ext cx="6024936" cy="9499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</a:pPr>
            <a:r>
              <a:rPr b="1" i="0" lang="de-DE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 Wie ist der allgemeine Ansatz:</a:t>
            </a:r>
            <a:br>
              <a:rPr b="1" i="0" lang="de-DE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de-DE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		</a:t>
            </a:r>
            <a:r>
              <a:rPr b="0" i="0" lang="de-DE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Aktivität basierte Ansätze</a:t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06284" y="4100937"/>
            <a:ext cx="4747516" cy="24148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199" y="4993242"/>
            <a:ext cx="5221826" cy="1221750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9"/>
          <p:cNvSpPr txBox="1"/>
          <p:nvPr/>
        </p:nvSpPr>
        <p:spPr>
          <a:xfrm>
            <a:off x="838199" y="1655877"/>
            <a:ext cx="5069100" cy="29965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de-DE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Eine Aktivität</a:t>
            </a:r>
            <a:r>
              <a:rPr b="0" i="0" lang="de-DE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(Abb.1)</a:t>
            </a:r>
            <a:r>
              <a:rPr b="0" i="0" lang="de-DE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457200" marR="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de-DE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=&lt; T , K, H; C, D &gt;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65100" lvl="1" marL="685800" marR="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de-DE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Welche aktivität?</a:t>
            </a:r>
            <a:r>
              <a:rPr b="0" i="0" lang="de-DE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z.B: </a:t>
            </a:r>
            <a:r>
              <a:rPr b="0" i="0" lang="de-DE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Fernsehen, Essen, Kochen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65100" lvl="1" marL="685800" marR="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de-DE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Welche objekte?</a:t>
            </a:r>
            <a:r>
              <a:rPr b="0" i="0" lang="de-DE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z.B: </a:t>
            </a:r>
            <a:r>
              <a:rPr b="0" i="0" lang="de-DE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Sofa, Laptop, Tisch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65100" lvl="1" marL="685800" marR="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de-DE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Welche Pose von Mensch?</a:t>
            </a:r>
            <a:r>
              <a:rPr b="0" i="0" lang="de-DE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z.B: </a:t>
            </a:r>
            <a:r>
              <a:rPr b="0" i="0" lang="de-DE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Sitzen, Liegen, Stehen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65100" lvl="1" marL="685800" marR="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de-DE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Wie häufig macht man das?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65100" lvl="1" marL="685800" marR="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de-DE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Wie sind die Relationen und Positionen vom Mensch 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685800" marR="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de-DE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und Objekten zueinander?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8" name="Google Shape;168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606283" y="563163"/>
            <a:ext cx="4747516" cy="3192081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9"/>
          <p:cNvSpPr txBox="1"/>
          <p:nvPr/>
        </p:nvSpPr>
        <p:spPr>
          <a:xfrm>
            <a:off x="6606282" y="3755244"/>
            <a:ext cx="4747515" cy="309578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de-DE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Quelle: Action-Driven 3D Indoor Scene Evolution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9"/>
          <p:cNvSpPr txBox="1"/>
          <p:nvPr/>
        </p:nvSpPr>
        <p:spPr>
          <a:xfrm>
            <a:off x="838199" y="6214992"/>
            <a:ext cx="4576282" cy="300808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Quelle: Action-Driven 3D Indoor Scene Evolution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de-DE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9"/>
          <p:cNvSpPr txBox="1"/>
          <p:nvPr/>
        </p:nvSpPr>
        <p:spPr>
          <a:xfrm>
            <a:off x="6606283" y="6515800"/>
            <a:ext cx="5722706" cy="342199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Quelle: Action-Driven 3D Indoor Scene Evolution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9"/>
          <p:cNvSpPr txBox="1"/>
          <p:nvPr/>
        </p:nvSpPr>
        <p:spPr>
          <a:xfrm>
            <a:off x="838200" y="365125"/>
            <a:ext cx="6353709" cy="9499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</a:pPr>
            <a:r>
              <a:rPr b="1" lang="de-DE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 Wie ist der allgemeine Ansatz:</a:t>
            </a:r>
            <a:br>
              <a:rPr b="1" lang="de-DE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de-DE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		</a:t>
            </a:r>
            <a:r>
              <a:rPr b="0" lang="de-DE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Aktivität basierte Ansätze</a:t>
            </a:r>
            <a:endParaRPr b="0" sz="20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mă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ă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2021-03-12T15:49:26Z</dcterms:created>
  <dc:creator>yyyughcfo3@goetheuniversitaet.onmicrosoft.com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0x010100BFBB6CBFF497554C9EC65268EA35901E</vt:lpwstr>
  </property>
</Properties>
</file>